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71" r:id="rId6"/>
    <p:sldId id="262" r:id="rId7"/>
    <p:sldId id="261" r:id="rId8"/>
    <p:sldId id="268" r:id="rId9"/>
    <p:sldId id="269" r:id="rId10"/>
    <p:sldId id="270" r:id="rId11"/>
    <p:sldId id="263" r:id="rId12"/>
    <p:sldId id="264" r:id="rId13"/>
    <p:sldId id="272" r:id="rId14"/>
    <p:sldId id="265" r:id="rId15"/>
    <p:sldId id="267" r:id="rId16"/>
    <p:sldId id="274" r:id="rId17"/>
    <p:sldId id="273" r:id="rId18"/>
    <p:sldId id="2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7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9D13-BAD4-4E52-81DF-C31A5568DC91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346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9D13-BAD4-4E52-81DF-C31A5568DC91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17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9D13-BAD4-4E52-81DF-C31A5568DC91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3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9D13-BAD4-4E52-81DF-C31A5568DC91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0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9D13-BAD4-4E52-81DF-C31A5568DC91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596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9D13-BAD4-4E52-81DF-C31A5568DC91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78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9D13-BAD4-4E52-81DF-C31A5568DC91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87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9D13-BAD4-4E52-81DF-C31A5568DC91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90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9D13-BAD4-4E52-81DF-C31A5568DC91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4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84B9D13-BAD4-4E52-81DF-C31A5568DC91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13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9D13-BAD4-4E52-81DF-C31A5568DC91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7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84B9D13-BAD4-4E52-81DF-C31A5568DC91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191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5C54-AE94-7352-1A60-226E5AB53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Báo </a:t>
            </a:r>
            <a:r>
              <a:rPr lang="en-US" b="1" dirty="0" err="1"/>
              <a:t>cáo</a:t>
            </a:r>
            <a:r>
              <a:rPr lang="en-US" b="1" dirty="0"/>
              <a:t> </a:t>
            </a:r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tập</a:t>
            </a:r>
            <a:r>
              <a:rPr lang="en-US" b="1" dirty="0"/>
              <a:t> </a:t>
            </a:r>
            <a:r>
              <a:rPr lang="en-US" b="1" dirty="0" err="1"/>
              <a:t>đợt</a:t>
            </a:r>
            <a:r>
              <a:rPr lang="en-US" b="1" dirty="0"/>
              <a:t> 1 </a:t>
            </a:r>
            <a:br>
              <a:rPr lang="en-US" b="1" dirty="0"/>
            </a:br>
            <a:r>
              <a:rPr lang="en-US" sz="4400" b="1" dirty="0"/>
              <a:t>(8/2025-11/2025)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7CAB6-DB83-F038-2B25-380B8FBA71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Công ty JIT</a:t>
            </a:r>
          </a:p>
          <a:p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: Nguyễn Thành Đạt</a:t>
            </a:r>
          </a:p>
        </p:txBody>
      </p:sp>
    </p:spTree>
    <p:extLst>
      <p:ext uri="{BB962C8B-B14F-4D97-AF65-F5344CB8AC3E}">
        <p14:creationId xmlns:p14="http://schemas.microsoft.com/office/powerpoint/2010/main" val="144543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E483E-3929-E681-0D23-8F70F5F0C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2093-CFA2-8D62-861B-89ACD26E9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286603"/>
            <a:ext cx="8924544" cy="58207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2.3 Hiển </a:t>
            </a:r>
            <a:r>
              <a:rPr lang="en-US" sz="3200" b="1" dirty="0" err="1"/>
              <a:t>thị</a:t>
            </a:r>
            <a:r>
              <a:rPr lang="en-US" sz="3200" b="1" dirty="0"/>
              <a:t> </a:t>
            </a:r>
            <a:r>
              <a:rPr lang="en-US" sz="3200" b="1" dirty="0" err="1"/>
              <a:t>góc</a:t>
            </a:r>
            <a:r>
              <a:rPr lang="en-US" sz="3200" b="1" dirty="0"/>
              <a:t> </a:t>
            </a:r>
            <a:r>
              <a:rPr lang="en-US" sz="3200" b="1" dirty="0" err="1"/>
              <a:t>xoay</a:t>
            </a:r>
            <a:r>
              <a:rPr lang="en-US" sz="3200" b="1" dirty="0"/>
              <a:t> </a:t>
            </a:r>
            <a:r>
              <a:rPr lang="en-US" sz="3200" b="1" dirty="0" err="1"/>
              <a:t>với</a:t>
            </a:r>
            <a:r>
              <a:rPr lang="en-US" sz="3200" b="1" dirty="0"/>
              <a:t> </a:t>
            </a:r>
            <a:r>
              <a:rPr lang="en-US" sz="3200" b="1" dirty="0" err="1"/>
              <a:t>cảm</a:t>
            </a:r>
            <a:r>
              <a:rPr lang="en-US" sz="3200" b="1" dirty="0"/>
              <a:t> </a:t>
            </a:r>
            <a:r>
              <a:rPr lang="en-US" sz="3200" b="1" dirty="0" err="1"/>
              <a:t>biến</a:t>
            </a:r>
            <a:r>
              <a:rPr lang="en-US" sz="3200" b="1" dirty="0"/>
              <a:t> ADXL362 </a:t>
            </a:r>
            <a:r>
              <a:rPr lang="en-US" sz="3200" b="1" dirty="0" err="1"/>
              <a:t>với</a:t>
            </a:r>
            <a:r>
              <a:rPr lang="en-US" sz="3200" b="1" dirty="0"/>
              <a:t> </a:t>
            </a:r>
            <a:r>
              <a:rPr lang="en-US" sz="3200" b="1" dirty="0" err="1"/>
              <a:t>giao</a:t>
            </a:r>
            <a:r>
              <a:rPr lang="en-US" sz="3200" b="1" dirty="0"/>
              <a:t> </a:t>
            </a:r>
            <a:r>
              <a:rPr lang="en-US" sz="3200" b="1" dirty="0" err="1"/>
              <a:t>thức</a:t>
            </a:r>
            <a:r>
              <a:rPr lang="en-US" sz="3200" b="1" dirty="0"/>
              <a:t> SPI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C115F-143F-7DFF-399A-2479073F2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003770"/>
            <a:ext cx="4873752" cy="4877266"/>
          </a:xfrm>
        </p:spPr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: Hiển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Oxyz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LED 7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ADXL362 qua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SPI </a:t>
            </a: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Project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nhằm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 LUT (LUT: Look-up table: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nhớ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sẵn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sin cos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FPGA),…</a:t>
            </a: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  <a:p>
            <a:pPr marL="578358" lvl="1" indent="-285750">
              <a:buFont typeface="Symbol" panose="05050102010706020507" pitchFamily="18" charset="2"/>
              <a:buChar char="Þ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X,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0 =&gt; 360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Z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(-90 =&gt; 90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do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Z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base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Z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C64D6-CE62-0475-E4F5-1BD8CBBB0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328" y="3780009"/>
            <a:ext cx="3396865" cy="2168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E8843-EDA6-442A-EC01-8AEBE0CD1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193" y="3780009"/>
            <a:ext cx="3367688" cy="21790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C7865D-5C81-2467-3621-7A94288F8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212" y="1036031"/>
            <a:ext cx="2965095" cy="26088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9BE1A9-9D77-F70B-9928-5DB1DCE93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193" y="1125684"/>
            <a:ext cx="3131630" cy="2532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9E5DA-6112-8BA2-54E5-C4716101D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3957" y="367514"/>
            <a:ext cx="1295866" cy="1062769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C18BB96-297F-83EE-BCBD-85326C3DB878}"/>
              </a:ext>
            </a:extLst>
          </p:cNvPr>
          <p:cNvSpPr/>
          <p:nvPr/>
        </p:nvSpPr>
        <p:spPr>
          <a:xfrm>
            <a:off x="5007866" y="4670626"/>
            <a:ext cx="4035552" cy="1724953"/>
          </a:xfrm>
          <a:prstGeom prst="wedgeRectCallout">
            <a:avLst>
              <a:gd name="adj1" fmla="val -56280"/>
              <a:gd name="adj2" fmla="val -983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/>
              <a:t>Có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khó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khăn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gì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vấn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đề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nào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gặp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trong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giai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đoạn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này</a:t>
            </a:r>
            <a:r>
              <a:rPr kumimoji="1" lang="en-US" altLang="ja-JP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/>
              <a:t>Đã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rút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ra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được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kinh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nghiệm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gì</a:t>
            </a:r>
            <a:r>
              <a:rPr kumimoji="1" lang="en-US" altLang="ja-JP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/>
              <a:t>Nếu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gặp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lần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sau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thì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phương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án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giải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quyết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gì</a:t>
            </a:r>
            <a:r>
              <a:rPr kumimoji="1" lang="en-US" altLang="ja-JP" dirty="0"/>
              <a:t>? </a:t>
            </a:r>
            <a:r>
              <a:rPr kumimoji="1" lang="en-US" altLang="ja-JP" dirty="0" err="1"/>
              <a:t>Hoặc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làm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ntn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để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không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gặp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lại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vấn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đề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trên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6970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FB686-4D11-03E9-6DDA-0D4C0F5E0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B1835-3B1F-ABB8-2E33-5337B69AF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3. </a:t>
            </a:r>
            <a:r>
              <a:rPr lang="en-US" sz="4000" b="1" dirty="0" err="1"/>
              <a:t>Vấn</a:t>
            </a:r>
            <a:r>
              <a:rPr lang="en-US" sz="4000" b="1" dirty="0"/>
              <a:t> </a:t>
            </a:r>
            <a:r>
              <a:rPr lang="en-US" sz="4000" b="1" dirty="0" err="1"/>
              <a:t>đề</a:t>
            </a:r>
            <a:r>
              <a:rPr lang="en-US" sz="4000" b="1" dirty="0"/>
              <a:t> </a:t>
            </a:r>
            <a:r>
              <a:rPr lang="en-US" sz="4000" b="1" dirty="0" err="1"/>
              <a:t>gặp</a:t>
            </a:r>
            <a:r>
              <a:rPr lang="en-US" sz="4000" b="1" dirty="0"/>
              <a:t> </a:t>
            </a:r>
            <a:r>
              <a:rPr lang="en-US" sz="4000" b="1" dirty="0" err="1"/>
              <a:t>phải</a:t>
            </a:r>
            <a:r>
              <a:rPr lang="en-US" sz="4000" b="1" dirty="0"/>
              <a:t> </a:t>
            </a:r>
            <a:r>
              <a:rPr lang="en-US" sz="4000" b="1" dirty="0" err="1"/>
              <a:t>và</a:t>
            </a:r>
            <a:r>
              <a:rPr lang="en-US" sz="4000" b="1" dirty="0"/>
              <a:t> </a:t>
            </a:r>
            <a:r>
              <a:rPr lang="en-US" sz="4000" b="1" dirty="0" err="1"/>
              <a:t>cách</a:t>
            </a:r>
            <a:r>
              <a:rPr lang="en-US" sz="4000" b="1" dirty="0"/>
              <a:t> </a:t>
            </a:r>
            <a:r>
              <a:rPr lang="en-US" sz="4000" b="1" dirty="0" err="1"/>
              <a:t>khắc</a:t>
            </a:r>
            <a:r>
              <a:rPr lang="en-US" sz="4000" b="1" dirty="0"/>
              <a:t> </a:t>
            </a:r>
            <a:r>
              <a:rPr lang="en-US" sz="4000" b="1" dirty="0" err="1"/>
              <a:t>phục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3325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C07D5-9002-AD3A-07F4-AED8662D9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95163"/>
            <a:ext cx="6839712" cy="702303"/>
          </a:xfrm>
        </p:spPr>
        <p:txBody>
          <a:bodyPr>
            <a:normAutofit/>
          </a:bodyPr>
          <a:lstStyle/>
          <a:p>
            <a:r>
              <a:rPr lang="en-US" sz="3600" b="1" dirty="0"/>
              <a:t>3. </a:t>
            </a:r>
            <a:r>
              <a:rPr lang="en-US" sz="3600" b="1" dirty="0" err="1"/>
              <a:t>Vấn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gặp</a:t>
            </a:r>
            <a:r>
              <a:rPr lang="en-US" sz="3600" b="1" dirty="0"/>
              <a:t> </a:t>
            </a:r>
            <a:r>
              <a:rPr lang="en-US" sz="3600" b="1" dirty="0" err="1"/>
              <a:t>phải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</a:t>
            </a:r>
            <a:r>
              <a:rPr lang="en-US" sz="3600" b="1" dirty="0" err="1"/>
              <a:t>cách</a:t>
            </a:r>
            <a:r>
              <a:rPr lang="en-US" sz="3600" b="1" dirty="0"/>
              <a:t> </a:t>
            </a:r>
            <a:r>
              <a:rPr lang="en-US" sz="3600" b="1" dirty="0" err="1"/>
              <a:t>khắc</a:t>
            </a:r>
            <a:r>
              <a:rPr lang="en-US" sz="3600" b="1" dirty="0"/>
              <a:t> </a:t>
            </a:r>
            <a:r>
              <a:rPr lang="en-US" sz="3600" b="1" dirty="0" err="1"/>
              <a:t>phục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4AFD8-A39F-D368-1AE8-A594BD8E9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068494"/>
            <a:ext cx="10058400" cy="402336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ngoại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cảnh</a:t>
            </a:r>
            <a:r>
              <a:rPr lang="en-US" dirty="0">
                <a:latin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</a:rPr>
              <a:t>Trời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mưa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bão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học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bù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vướng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lịch</a:t>
            </a:r>
            <a:r>
              <a:rPr lang="en-US" dirty="0">
                <a:latin typeface="Arial" panose="020B0604020202020204" pitchFamily="34" charset="0"/>
              </a:rPr>
              <a:t>, … </a:t>
            </a:r>
            <a:r>
              <a:rPr lang="en-US" dirty="0" err="1">
                <a:latin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giảm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gian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tập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</a:rPr>
              <a:t> ty, </a:t>
            </a:r>
            <a:r>
              <a:rPr lang="en-US" dirty="0" err="1">
                <a:latin typeface="Arial" panose="020B0604020202020204" pitchFamily="34" charset="0"/>
              </a:rPr>
              <a:t>cũng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giảm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suất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chuyên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môn</a:t>
            </a:r>
            <a:r>
              <a:rPr lang="en-US" dirty="0">
                <a:latin typeface="Arial" panose="020B0604020202020204" pitchFamily="34" charset="0"/>
              </a:rPr>
              <a:t>: </a:t>
            </a:r>
          </a:p>
          <a:p>
            <a:r>
              <a:rPr lang="en-US" dirty="0">
                <a:latin typeface="Arial" panose="020B0604020202020204" pitchFamily="34" charset="0"/>
              </a:rPr>
              <a:t>+ Các </a:t>
            </a:r>
            <a:r>
              <a:rPr lang="en-US" dirty="0" err="1">
                <a:latin typeface="Arial" panose="020B0604020202020204" pitchFamily="34" charset="0"/>
              </a:rPr>
              <a:t>vấn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kế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</a:rPr>
              <a:t> module </a:t>
            </a:r>
            <a:r>
              <a:rPr lang="en-US" dirty="0" err="1">
                <a:latin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máy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trạng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thái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</a:rPr>
              <a:t> logic </a:t>
            </a:r>
            <a:r>
              <a:rPr lang="en-US" dirty="0" err="1">
                <a:latin typeface="Arial" panose="020B0604020202020204" pitchFamily="34" charset="0"/>
              </a:rPr>
              <a:t>bị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sai</a:t>
            </a:r>
            <a:r>
              <a:rPr lang="en-US" dirty="0">
                <a:latin typeface="Arial" panose="020B0604020202020204" pitchFamily="34" charset="0"/>
              </a:rPr>
              <a:t>: =&gt; Trao </a:t>
            </a:r>
            <a:r>
              <a:rPr lang="en-US" dirty="0" err="1">
                <a:latin typeface="Arial" panose="020B0604020202020204" pitchFamily="34" charset="0"/>
              </a:rPr>
              <a:t>đổi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anh</a:t>
            </a:r>
            <a:r>
              <a:rPr lang="en-US" dirty="0">
                <a:latin typeface="Arial" panose="020B0604020202020204" pitchFamily="34" charset="0"/>
              </a:rPr>
              <a:t> Tuấn </a:t>
            </a:r>
            <a:r>
              <a:rPr lang="en-US" dirty="0" err="1">
                <a:latin typeface="Arial" panose="020B0604020202020204" pitchFamily="34" charset="0"/>
              </a:rPr>
              <a:t>cũng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bạn</a:t>
            </a:r>
            <a:r>
              <a:rPr lang="en-US" dirty="0">
                <a:latin typeface="Arial" panose="020B0604020202020204" pitchFamily="34" charset="0"/>
              </a:rPr>
              <a:t> Tú </a:t>
            </a:r>
            <a:r>
              <a:rPr lang="en-US" dirty="0" err="1">
                <a:latin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tìm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khắc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phục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+ </a:t>
            </a:r>
            <a:r>
              <a:rPr lang="en-US" dirty="0" err="1">
                <a:latin typeface="Arial" panose="020B0604020202020204" pitchFamily="34" charset="0"/>
              </a:rPr>
              <a:t>Vấn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triển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khai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</a:rPr>
              <a:t> FPGA: </a:t>
            </a:r>
            <a:r>
              <a:rPr lang="en-US" dirty="0" err="1">
                <a:latin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gán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chân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</a:rPr>
              <a:t> FPGA, </a:t>
            </a:r>
            <a:r>
              <a:rPr lang="en-US" dirty="0" err="1">
                <a:latin typeface="Arial" panose="020B0604020202020204" pitchFamily="34" charset="0"/>
              </a:rPr>
              <a:t>xuất</a:t>
            </a:r>
            <a:r>
              <a:rPr lang="en-US" dirty="0">
                <a:latin typeface="Arial" panose="020B0604020202020204" pitchFamily="34" charset="0"/>
              </a:rPr>
              <a:t> file bitstream,… =&gt; </a:t>
            </a:r>
            <a:r>
              <a:rPr lang="en-US" dirty="0" err="1">
                <a:latin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lại</a:t>
            </a:r>
            <a:r>
              <a:rPr lang="en-US" dirty="0">
                <a:latin typeface="Arial" panose="020B0604020202020204" pitchFamily="34" charset="0"/>
              </a:rPr>
              <a:t> project </a:t>
            </a:r>
            <a:r>
              <a:rPr lang="en-US" dirty="0" err="1">
                <a:latin typeface="Arial" panose="020B0604020202020204" pitchFamily="34" charset="0"/>
              </a:rPr>
              <a:t>mới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sửa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lại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lỗi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+ Quản </a:t>
            </a:r>
            <a:r>
              <a:rPr lang="en-US" dirty="0" err="1">
                <a:latin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dự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án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gian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còn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chưa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tốt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còn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chưa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thống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yêu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cầu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</a:rPr>
              <a:t> chia </a:t>
            </a:r>
            <a:r>
              <a:rPr lang="en-US" dirty="0" err="1">
                <a:latin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gian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từng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hạng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sao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sát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</a:rPr>
              <a:t> =&gt; </a:t>
            </a:r>
            <a:r>
              <a:rPr lang="en-US" dirty="0" err="1">
                <a:latin typeface="Arial" panose="020B0604020202020204" pitchFamily="34" charset="0"/>
              </a:rPr>
              <a:t>cần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nâng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cao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kỹ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dự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án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tiếp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theo.</a:t>
            </a:r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980AD84-FAA9-F17B-6330-4559CB82C196}"/>
              </a:ext>
            </a:extLst>
          </p:cNvPr>
          <p:cNvSpPr/>
          <p:nvPr/>
        </p:nvSpPr>
        <p:spPr>
          <a:xfrm>
            <a:off x="6793937" y="4400405"/>
            <a:ext cx="4035552" cy="1724953"/>
          </a:xfrm>
          <a:prstGeom prst="wedgeRectCallout">
            <a:avLst>
              <a:gd name="adj1" fmla="val -78092"/>
              <a:gd name="adj2" fmla="val -498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/>
              <a:t>Có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khó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khăn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gì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vấn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đề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nào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gặp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trong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giai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đoạn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này</a:t>
            </a:r>
            <a:r>
              <a:rPr kumimoji="1" lang="en-US" altLang="ja-JP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/>
              <a:t>Đã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rút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ra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được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kinh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nghiệm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gì</a:t>
            </a:r>
            <a:r>
              <a:rPr kumimoji="1" lang="en-US" altLang="ja-JP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/>
              <a:t>Nếu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gặp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lần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sau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thì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phương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án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giải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quyết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gì</a:t>
            </a:r>
            <a:r>
              <a:rPr kumimoji="1" lang="en-US" altLang="ja-JP" dirty="0"/>
              <a:t>? </a:t>
            </a:r>
            <a:r>
              <a:rPr kumimoji="1" lang="en-US" altLang="ja-JP" dirty="0" err="1"/>
              <a:t>Hoặc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làm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ntn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để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không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gặp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lại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vấn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đề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trên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0A4C9B-7A1B-6FC5-53ED-C4923EAA9C94}"/>
              </a:ext>
            </a:extLst>
          </p:cNvPr>
          <p:cNvSpPr/>
          <p:nvPr/>
        </p:nvSpPr>
        <p:spPr>
          <a:xfrm>
            <a:off x="640080" y="3666145"/>
            <a:ext cx="7110956" cy="96567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5BFE9B1-E8FC-2224-2818-127DCB152CE9}"/>
              </a:ext>
            </a:extLst>
          </p:cNvPr>
          <p:cNvSpPr/>
          <p:nvPr/>
        </p:nvSpPr>
        <p:spPr>
          <a:xfrm>
            <a:off x="347244" y="1023613"/>
            <a:ext cx="10351236" cy="73047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AA8833-10E3-4890-BA06-EC7B58073C75}"/>
              </a:ext>
            </a:extLst>
          </p:cNvPr>
          <p:cNvSpPr/>
          <p:nvPr/>
        </p:nvSpPr>
        <p:spPr>
          <a:xfrm>
            <a:off x="7826554" y="1941192"/>
            <a:ext cx="4035552" cy="1724953"/>
          </a:xfrm>
          <a:prstGeom prst="wedgeRectCallout">
            <a:avLst>
              <a:gd name="adj1" fmla="val -76186"/>
              <a:gd name="adj2" fmla="val -567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/>
              <a:t>Đã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rút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ra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được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kinh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nghiệm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gì</a:t>
            </a:r>
            <a:r>
              <a:rPr kumimoji="1" lang="en-US" altLang="ja-JP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b="1" dirty="0" err="1">
                <a:solidFill>
                  <a:srgbClr val="FF0000"/>
                </a:solidFill>
              </a:rPr>
              <a:t>Nếu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gặp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phải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lần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sau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thì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phương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án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giải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quyết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là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</a:rPr>
              <a:t>gì</a:t>
            </a:r>
            <a:r>
              <a:rPr kumimoji="1" lang="en-US" altLang="ja-JP" b="1" dirty="0">
                <a:solidFill>
                  <a:srgbClr val="FF0000"/>
                </a:solidFill>
              </a:rPr>
              <a:t>?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3518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88242-DD6A-85A0-260D-379CBA39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3750-D00F-5775-E014-8E9475C1D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95163"/>
            <a:ext cx="6839712" cy="702303"/>
          </a:xfrm>
        </p:spPr>
        <p:txBody>
          <a:bodyPr>
            <a:normAutofit/>
          </a:bodyPr>
          <a:lstStyle/>
          <a:p>
            <a:r>
              <a:rPr lang="en-US" sz="3600" b="1" dirty="0"/>
              <a:t>3. </a:t>
            </a:r>
            <a:r>
              <a:rPr lang="en-US" sz="3600" b="1" dirty="0" err="1"/>
              <a:t>Vấn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gặp</a:t>
            </a:r>
            <a:r>
              <a:rPr lang="en-US" sz="3600" b="1" dirty="0"/>
              <a:t> </a:t>
            </a:r>
            <a:r>
              <a:rPr lang="en-US" sz="3600" b="1" dirty="0" err="1"/>
              <a:t>phải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</a:t>
            </a:r>
            <a:r>
              <a:rPr lang="en-US" sz="3600" b="1" dirty="0" err="1"/>
              <a:t>cách</a:t>
            </a:r>
            <a:r>
              <a:rPr lang="en-US" sz="3600" b="1" dirty="0"/>
              <a:t> </a:t>
            </a:r>
            <a:r>
              <a:rPr lang="en-US" sz="3600" b="1" dirty="0" err="1"/>
              <a:t>khắc</a:t>
            </a:r>
            <a:r>
              <a:rPr lang="en-US" sz="3600" b="1" dirty="0"/>
              <a:t> </a:t>
            </a:r>
            <a:r>
              <a:rPr lang="en-US" sz="3600" b="1" dirty="0" err="1"/>
              <a:t>phục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51627-55AE-698B-96DD-EA8118896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068494"/>
            <a:ext cx="10058400" cy="402336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- So </a:t>
            </a:r>
            <a:r>
              <a:rPr lang="en-US" dirty="0" err="1">
                <a:latin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khoảng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gian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trước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đã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cải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thiện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vấn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</a:rPr>
              <a:t>: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+ </a:t>
            </a:r>
            <a:r>
              <a:rPr lang="en-US" sz="2000" dirty="0" err="1">
                <a:latin typeface="Arial" panose="020B0604020202020204" pitchFamily="34" charset="0"/>
              </a:rPr>
              <a:t>Viết</a:t>
            </a:r>
            <a:r>
              <a:rPr lang="en-US" sz="2000" dirty="0">
                <a:latin typeface="Arial" panose="020B0604020202020204" pitchFamily="34" charset="0"/>
              </a:rPr>
              <a:t> module </a:t>
            </a:r>
            <a:r>
              <a:rPr lang="en-US" sz="2000" dirty="0" err="1">
                <a:latin typeface="Arial" panose="020B0604020202020204" pitchFamily="34" charset="0"/>
              </a:rPr>
              <a:t>để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kiểm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thử</a:t>
            </a:r>
            <a:endParaRPr lang="en-US" sz="2000" dirty="0">
              <a:latin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+ </a:t>
            </a:r>
            <a:r>
              <a:rPr lang="en-US" sz="2000" dirty="0" err="1">
                <a:latin typeface="Arial" panose="020B0604020202020204" pitchFamily="34" charset="0"/>
              </a:rPr>
              <a:t>Đặt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tên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biến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quá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trùng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nhau</a:t>
            </a:r>
            <a:endParaRPr lang="en-US" sz="2000" dirty="0">
              <a:latin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+ </a:t>
            </a:r>
            <a:r>
              <a:rPr lang="en-US" sz="2000" dirty="0" err="1">
                <a:latin typeface="Arial" panose="020B0604020202020204" pitchFamily="34" charset="0"/>
              </a:rPr>
              <a:t>Cải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thiện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những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yếu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tố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về</a:t>
            </a:r>
            <a:r>
              <a:rPr lang="en-US" sz="2000" dirty="0">
                <a:latin typeface="Arial" panose="020B0604020202020204" pitchFamily="34" charset="0"/>
              </a:rPr>
              <a:t> comment </a:t>
            </a:r>
            <a:r>
              <a:rPr lang="en-US" sz="2000" dirty="0" err="1">
                <a:latin typeface="Arial" panose="020B0604020202020204" pitchFamily="34" charset="0"/>
              </a:rPr>
              <a:t>trong</a:t>
            </a:r>
            <a:r>
              <a:rPr lang="en-US" sz="2000" dirty="0">
                <a:latin typeface="Arial" panose="020B0604020202020204" pitchFamily="34" charset="0"/>
              </a:rPr>
              <a:t> code </a:t>
            </a:r>
            <a:r>
              <a:rPr lang="en-US" sz="2000" dirty="0" err="1">
                <a:latin typeface="Arial" panose="020B0604020202020204" pitchFamily="34" charset="0"/>
              </a:rPr>
              <a:t>để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dễ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dàng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đọc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hiểu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hơn</a:t>
            </a:r>
            <a:endParaRPr lang="en-US" sz="20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000" dirty="0">
                <a:latin typeface="Arial" panose="020B0604020202020204" pitchFamily="34" charset="0"/>
              </a:rPr>
              <a:t>- </a:t>
            </a:r>
            <a:r>
              <a:rPr lang="en-US" sz="2000" dirty="0" err="1">
                <a:latin typeface="Arial" panose="020B0604020202020204" pitchFamily="34" charset="0"/>
              </a:rPr>
              <a:t>Những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vấn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đề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thể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sẽ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gặp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phải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trong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tương</a:t>
            </a:r>
            <a:r>
              <a:rPr lang="en-US" sz="2000" dirty="0">
                <a:latin typeface="Arial" panose="020B0604020202020204" pitchFamily="34" charset="0"/>
              </a:rPr>
              <a:t> lai:</a:t>
            </a:r>
          </a:p>
          <a:p>
            <a:pPr marL="384048" lvl="2" indent="0">
              <a:buNone/>
            </a:pPr>
            <a:r>
              <a:rPr lang="en-US" sz="2000" dirty="0">
                <a:latin typeface="Arial" panose="020B0604020202020204" pitchFamily="34" charset="0"/>
              </a:rPr>
              <a:t>+ </a:t>
            </a:r>
            <a:r>
              <a:rPr lang="en-US" sz="2000" dirty="0" err="1">
                <a:latin typeface="Arial" panose="020B0604020202020204" pitchFamily="34" charset="0"/>
              </a:rPr>
              <a:t>Triển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khai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giao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thức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ngang</a:t>
            </a:r>
            <a:r>
              <a:rPr lang="en-US" sz="2000" dirty="0">
                <a:latin typeface="Arial" panose="020B0604020202020204" pitchFamily="34" charset="0"/>
              </a:rPr>
              <a:t> hang</a:t>
            </a:r>
          </a:p>
          <a:p>
            <a:pPr marL="384048" lvl="2" indent="0">
              <a:buNone/>
            </a:pPr>
            <a:r>
              <a:rPr lang="en-US" sz="2000" dirty="0">
                <a:latin typeface="Arial" panose="020B0604020202020204" pitchFamily="34" charset="0"/>
              </a:rPr>
              <a:t>+ </a:t>
            </a:r>
            <a:r>
              <a:rPr lang="en-US" sz="2000" dirty="0" err="1">
                <a:latin typeface="Arial" panose="020B0604020202020204" pitchFamily="34" charset="0"/>
              </a:rPr>
              <a:t>Cấu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hình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</a:rPr>
              <a:t> IP </a:t>
            </a:r>
            <a:r>
              <a:rPr lang="en-US" sz="2000" dirty="0" err="1">
                <a:latin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sẵn</a:t>
            </a:r>
            <a:endParaRPr lang="en-US" sz="2000" dirty="0">
              <a:latin typeface="Arial" panose="020B0604020202020204" pitchFamily="34" charset="0"/>
            </a:endParaRPr>
          </a:p>
          <a:p>
            <a:pPr marL="384048" lvl="2" indent="0">
              <a:buNone/>
            </a:pPr>
            <a:r>
              <a:rPr lang="en-US" sz="2000" dirty="0">
                <a:latin typeface="Arial" panose="020B0604020202020204" pitchFamily="34" charset="0"/>
              </a:rPr>
              <a:t>+…</a:t>
            </a:r>
          </a:p>
          <a:p>
            <a:endParaRPr lang="en-US" sz="1600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2E3E959C-97F1-678B-A80F-1ADEA601FC7E}"/>
              </a:ext>
            </a:extLst>
          </p:cNvPr>
          <p:cNvSpPr/>
          <p:nvPr/>
        </p:nvSpPr>
        <p:spPr>
          <a:xfrm>
            <a:off x="7634845" y="2905516"/>
            <a:ext cx="4035552" cy="1046967"/>
          </a:xfrm>
          <a:prstGeom prst="wedgeRectCallout">
            <a:avLst>
              <a:gd name="adj1" fmla="val -56280"/>
              <a:gd name="adj2" fmla="val -983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Cải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thiện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như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thế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nào</a:t>
            </a:r>
            <a:r>
              <a:rPr kumimoji="1" lang="en-US" altLang="ja-JP" dirty="0"/>
              <a:t>? Chi </a:t>
            </a:r>
            <a:r>
              <a:rPr kumimoji="1" lang="en-US" altLang="ja-JP" dirty="0" err="1"/>
              <a:t>tiết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E625229B-ADC9-621D-A095-30555FB0B273}"/>
              </a:ext>
            </a:extLst>
          </p:cNvPr>
          <p:cNvSpPr/>
          <p:nvPr/>
        </p:nvSpPr>
        <p:spPr>
          <a:xfrm>
            <a:off x="1710909" y="4215915"/>
            <a:ext cx="4035552" cy="1046967"/>
          </a:xfrm>
          <a:prstGeom prst="wedgeRectCallout">
            <a:avLst>
              <a:gd name="adj1" fmla="val -56280"/>
              <a:gd name="adj2" fmla="val -983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Chi </a:t>
            </a:r>
            <a:r>
              <a:rPr kumimoji="1" lang="en-US" altLang="ja-JP" dirty="0" err="1"/>
              <a:t>tiết</a:t>
            </a:r>
            <a:r>
              <a:rPr kumimoji="1" lang="en-US" altLang="ja-JP" dirty="0"/>
              <a:t>? </a:t>
            </a:r>
            <a:r>
              <a:rPr kumimoji="1" lang="en-US" altLang="ja-JP" dirty="0" err="1"/>
              <a:t>Có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phương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án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đối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ứng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giải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quyết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với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những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vấn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đề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có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thể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gặp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đấy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chưa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554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5CE20-B33A-22B3-8C5F-E6ECFCF4F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50381-AFFE-E351-19CC-90148B0FD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4. </a:t>
            </a:r>
            <a:r>
              <a:rPr lang="en-US" sz="4000" b="1" dirty="0" err="1"/>
              <a:t>Triển</a:t>
            </a:r>
            <a:r>
              <a:rPr lang="en-US" sz="4000" b="1" dirty="0"/>
              <a:t> </a:t>
            </a:r>
            <a:r>
              <a:rPr lang="en-US" sz="4000" b="1" dirty="0" err="1"/>
              <a:t>khai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r>
              <a:rPr lang="en-US" sz="4000" b="1" dirty="0"/>
              <a:t> </a:t>
            </a:r>
            <a:r>
              <a:rPr lang="en-US" sz="4000" b="1" dirty="0" err="1"/>
              <a:t>của</a:t>
            </a:r>
            <a:r>
              <a:rPr lang="en-US" sz="4000" b="1" dirty="0"/>
              <a:t> </a:t>
            </a:r>
            <a:r>
              <a:rPr lang="en-US" sz="4000" b="1" dirty="0" err="1"/>
              <a:t>đợt</a:t>
            </a:r>
            <a:r>
              <a:rPr lang="en-US" sz="4000" b="1" dirty="0"/>
              <a:t> </a:t>
            </a:r>
            <a:r>
              <a:rPr lang="en-US" sz="4000" b="1" dirty="0" err="1"/>
              <a:t>tiếp</a:t>
            </a:r>
            <a:r>
              <a:rPr lang="en-US" sz="4000" b="1" dirty="0"/>
              <a:t> </a:t>
            </a:r>
            <a:r>
              <a:rPr lang="en-US" sz="4000" b="1" dirty="0" err="1"/>
              <a:t>theo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615906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2B256-674E-3484-D852-C7FC8C311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A972-5FCF-4DAB-7168-1568F9401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22595"/>
            <a:ext cx="8174736" cy="702303"/>
          </a:xfrm>
        </p:spPr>
        <p:txBody>
          <a:bodyPr>
            <a:normAutofit/>
          </a:bodyPr>
          <a:lstStyle/>
          <a:p>
            <a:r>
              <a:rPr lang="en-US" sz="4000" b="1" dirty="0"/>
              <a:t>4. </a:t>
            </a:r>
            <a:r>
              <a:rPr lang="en-US" sz="4000" b="1" dirty="0" err="1"/>
              <a:t>Triển</a:t>
            </a:r>
            <a:r>
              <a:rPr lang="en-US" sz="4000" b="1" dirty="0"/>
              <a:t> </a:t>
            </a:r>
            <a:r>
              <a:rPr lang="en-US" sz="4000" b="1" dirty="0" err="1"/>
              <a:t>khai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r>
              <a:rPr lang="en-US" sz="4000" b="1" dirty="0"/>
              <a:t> </a:t>
            </a:r>
            <a:r>
              <a:rPr lang="en-US" sz="4000" b="1" dirty="0" err="1"/>
              <a:t>của</a:t>
            </a:r>
            <a:r>
              <a:rPr lang="en-US" sz="4000" b="1" dirty="0"/>
              <a:t> </a:t>
            </a:r>
            <a:r>
              <a:rPr lang="en-US" sz="4000" b="1" dirty="0" err="1"/>
              <a:t>đợt</a:t>
            </a:r>
            <a:r>
              <a:rPr lang="en-US" sz="4000" b="1" dirty="0"/>
              <a:t> </a:t>
            </a:r>
            <a:r>
              <a:rPr lang="en-US" sz="4000" b="1" dirty="0" err="1"/>
              <a:t>tiếp</a:t>
            </a:r>
            <a:r>
              <a:rPr lang="en-US" sz="4000" b="1" dirty="0"/>
              <a:t> </a:t>
            </a:r>
            <a:r>
              <a:rPr lang="en-US" sz="4000" b="1" dirty="0" err="1"/>
              <a:t>theo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6F733-FB64-DF2F-CBA3-FFF8E067D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PC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FPGA qua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UART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Hoàn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RTL,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testbench, …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5710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7523E-E259-6F80-9412-6697C0718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5878-BEBB-AF41-8D6E-BFE0EBDD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22595"/>
            <a:ext cx="8174736" cy="702303"/>
          </a:xfrm>
        </p:spPr>
        <p:txBody>
          <a:bodyPr>
            <a:normAutofit/>
          </a:bodyPr>
          <a:lstStyle/>
          <a:p>
            <a:r>
              <a:rPr lang="en-US" sz="4000" b="1" dirty="0"/>
              <a:t>4. </a:t>
            </a:r>
            <a:r>
              <a:rPr lang="en-US" sz="4000" b="1" dirty="0" err="1"/>
              <a:t>Triển</a:t>
            </a:r>
            <a:r>
              <a:rPr lang="en-US" sz="4000" b="1" dirty="0"/>
              <a:t> </a:t>
            </a:r>
            <a:r>
              <a:rPr lang="en-US" sz="4000" b="1" dirty="0" err="1"/>
              <a:t>khai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r>
              <a:rPr lang="en-US" sz="4000" b="1" dirty="0"/>
              <a:t> </a:t>
            </a:r>
            <a:r>
              <a:rPr lang="en-US" sz="4000" b="1" dirty="0" err="1"/>
              <a:t>của</a:t>
            </a:r>
            <a:r>
              <a:rPr lang="en-US" sz="4000" b="1" dirty="0"/>
              <a:t> </a:t>
            </a:r>
            <a:r>
              <a:rPr lang="en-US" sz="4000" b="1" dirty="0" err="1"/>
              <a:t>đợt</a:t>
            </a:r>
            <a:r>
              <a:rPr lang="en-US" sz="4000" b="1" dirty="0"/>
              <a:t> </a:t>
            </a:r>
            <a:r>
              <a:rPr lang="en-US" sz="4000" b="1" dirty="0" err="1"/>
              <a:t>tiếp</a:t>
            </a:r>
            <a:r>
              <a:rPr lang="en-US" sz="4000" b="1" dirty="0"/>
              <a:t> </a:t>
            </a:r>
            <a:r>
              <a:rPr lang="en-US" sz="4000" b="1" dirty="0" err="1"/>
              <a:t>theo</a:t>
            </a:r>
            <a:endParaRPr lang="en-US" sz="4000" dirty="0"/>
          </a:p>
        </p:txBody>
      </p:sp>
      <p:graphicFrame>
        <p:nvGraphicFramePr>
          <p:cNvPr id="7" name="Chỗ dành sẵn cho Nội dung 5">
            <a:extLst>
              <a:ext uri="{FF2B5EF4-FFF2-40B4-BE49-F238E27FC236}">
                <a16:creationId xmlns:a16="http://schemas.microsoft.com/office/drawing/2014/main" id="{3FC8D204-0D0A-307B-F3E8-9A8C8369D1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7862705"/>
              </p:ext>
            </p:extLst>
          </p:nvPr>
        </p:nvGraphicFramePr>
        <p:xfrm>
          <a:off x="2736077" y="1202560"/>
          <a:ext cx="9102042" cy="2663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448">
                  <a:extLst>
                    <a:ext uri="{9D8B030D-6E8A-4147-A177-3AD203B41FA5}">
                      <a16:colId xmlns:a16="http://schemas.microsoft.com/office/drawing/2014/main" val="3134904138"/>
                    </a:ext>
                  </a:extLst>
                </a:gridCol>
                <a:gridCol w="2425698">
                  <a:extLst>
                    <a:ext uri="{9D8B030D-6E8A-4147-A177-3AD203B41FA5}">
                      <a16:colId xmlns:a16="http://schemas.microsoft.com/office/drawing/2014/main" val="138867857"/>
                    </a:ext>
                  </a:extLst>
                </a:gridCol>
                <a:gridCol w="2225448">
                  <a:extLst>
                    <a:ext uri="{9D8B030D-6E8A-4147-A177-3AD203B41FA5}">
                      <a16:colId xmlns:a16="http://schemas.microsoft.com/office/drawing/2014/main" val="426465378"/>
                    </a:ext>
                  </a:extLst>
                </a:gridCol>
                <a:gridCol w="2225448">
                  <a:extLst>
                    <a:ext uri="{9D8B030D-6E8A-4147-A177-3AD203B41FA5}">
                      <a16:colId xmlns:a16="http://schemas.microsoft.com/office/drawing/2014/main" val="1954733455"/>
                    </a:ext>
                  </a:extLst>
                </a:gridCol>
              </a:tblGrid>
              <a:tr h="313527">
                <a:tc>
                  <a:txBody>
                    <a:bodyPr/>
                    <a:lstStyle/>
                    <a:p>
                      <a:pPr algn="ctr"/>
                      <a:r>
                        <a:rPr lang="vi-VN" sz="1600" dirty="0">
                          <a:latin typeface="+mj-lt"/>
                        </a:rPr>
                        <a:t>Công việc 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>
                          <a:latin typeface="+mj-lt"/>
                        </a:rPr>
                        <a:t>Nguyễn Thành Đạt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dự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3778080191"/>
                  </a:ext>
                </a:extLst>
              </a:tr>
              <a:tr h="559299"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+mj-lt"/>
                        </a:rPr>
                        <a:t>Hiển thị nhiệt độ</a:t>
                      </a:r>
                      <a:r>
                        <a:rPr lang="en-US" sz="1400" dirty="0">
                          <a:latin typeface="+mj-lt"/>
                        </a:rPr>
                        <a:t> </a:t>
                      </a:r>
                      <a:endParaRPr lang="vi-VN" sz="1400" dirty="0">
                        <a:latin typeface="+mj-lt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endParaRPr lang="vi-V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12/01/2026 – 13/01/2026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3267435576"/>
                  </a:ext>
                </a:extLst>
              </a:tr>
              <a:tr h="6719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>
                          <a:latin typeface="Times New Roman (Headings)"/>
                        </a:rPr>
                        <a:t>Hiển thị LED</a:t>
                      </a:r>
                      <a:r>
                        <a:rPr lang="en-US" sz="1400" dirty="0">
                          <a:latin typeface="Times New Roman (Headings)"/>
                        </a:rPr>
                        <a:t> 7 </a:t>
                      </a:r>
                      <a:r>
                        <a:rPr lang="en-US" sz="1400" dirty="0" err="1">
                          <a:latin typeface="Times New Roman (Headings)"/>
                        </a:rPr>
                        <a:t>thanh</a:t>
                      </a:r>
                      <a:endParaRPr lang="vi-VN" sz="1400" dirty="0">
                        <a:latin typeface="Times New Roman (Headings)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hiện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vi-VN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14/01/2026 – 15/01/2026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1917684781"/>
                  </a:ext>
                </a:extLst>
              </a:tr>
              <a:tr h="559299">
                <a:tc>
                  <a:txBody>
                    <a:bodyPr/>
                    <a:lstStyle/>
                    <a:p>
                      <a:pPr algn="ctr"/>
                      <a:r>
                        <a:rPr lang="vi-VN" sz="1400">
                          <a:latin typeface="Times New Roman (Headings)"/>
                        </a:rPr>
                        <a:t>Hiển thị góc</a:t>
                      </a:r>
                      <a:endParaRPr lang="vi-VN" sz="1400" dirty="0">
                        <a:latin typeface="Times New Roman (Headings)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hiện</a:t>
                      </a:r>
                      <a:endParaRPr lang="vi-V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16/01/2026 – 20/01/2026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3910699113"/>
                  </a:ext>
                </a:extLst>
              </a:tr>
              <a:tr h="559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>
                          <a:latin typeface="Times New Roman (Headings)"/>
                        </a:rPr>
                        <a:t>Ghép </a:t>
                      </a:r>
                      <a:r>
                        <a:rPr lang="en-US" sz="1400" dirty="0">
                          <a:latin typeface="Times New Roman (Headings)"/>
                        </a:rPr>
                        <a:t>code </a:t>
                      </a:r>
                      <a:endParaRPr lang="vi-VN" sz="1400" dirty="0">
                        <a:latin typeface="Times New Roman (Headings)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Ghép phần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Nhiệt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góc</a:t>
                      </a:r>
                      <a:endParaRPr lang="vi-VN" sz="14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21/01/2026 – 27/01/2026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1116194465"/>
                  </a:ext>
                </a:extLst>
              </a:tr>
            </a:tbl>
          </a:graphicData>
        </a:graphic>
      </p:graphicFrame>
      <p:graphicFrame>
        <p:nvGraphicFramePr>
          <p:cNvPr id="8" name="Chỗ dành sẵn cho Nội dung 5">
            <a:extLst>
              <a:ext uri="{FF2B5EF4-FFF2-40B4-BE49-F238E27FC236}">
                <a16:creationId xmlns:a16="http://schemas.microsoft.com/office/drawing/2014/main" id="{B06D7E3A-0BDD-FED3-F27C-66FFB017CC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020046"/>
              </p:ext>
            </p:extLst>
          </p:nvPr>
        </p:nvGraphicFramePr>
        <p:xfrm>
          <a:off x="510629" y="4143554"/>
          <a:ext cx="11327490" cy="1432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448">
                  <a:extLst>
                    <a:ext uri="{9D8B030D-6E8A-4147-A177-3AD203B41FA5}">
                      <a16:colId xmlns:a16="http://schemas.microsoft.com/office/drawing/2014/main" val="3134904138"/>
                    </a:ext>
                  </a:extLst>
                </a:gridCol>
                <a:gridCol w="2425698">
                  <a:extLst>
                    <a:ext uri="{9D8B030D-6E8A-4147-A177-3AD203B41FA5}">
                      <a16:colId xmlns:a16="http://schemas.microsoft.com/office/drawing/2014/main" val="138867857"/>
                    </a:ext>
                  </a:extLst>
                </a:gridCol>
                <a:gridCol w="2225448">
                  <a:extLst>
                    <a:ext uri="{9D8B030D-6E8A-4147-A177-3AD203B41FA5}">
                      <a16:colId xmlns:a16="http://schemas.microsoft.com/office/drawing/2014/main" val="1220993517"/>
                    </a:ext>
                  </a:extLst>
                </a:gridCol>
                <a:gridCol w="2225448">
                  <a:extLst>
                    <a:ext uri="{9D8B030D-6E8A-4147-A177-3AD203B41FA5}">
                      <a16:colId xmlns:a16="http://schemas.microsoft.com/office/drawing/2014/main" val="426465378"/>
                    </a:ext>
                  </a:extLst>
                </a:gridCol>
                <a:gridCol w="2225448">
                  <a:extLst>
                    <a:ext uri="{9D8B030D-6E8A-4147-A177-3AD203B41FA5}">
                      <a16:colId xmlns:a16="http://schemas.microsoft.com/office/drawing/2014/main" val="1954733455"/>
                    </a:ext>
                  </a:extLst>
                </a:gridCol>
              </a:tblGrid>
              <a:tr h="313527">
                <a:tc>
                  <a:txBody>
                    <a:bodyPr/>
                    <a:lstStyle/>
                    <a:p>
                      <a:pPr algn="ctr"/>
                      <a:r>
                        <a:rPr lang="vi-VN" sz="1400" dirty="0"/>
                        <a:t>Công việc 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/>
                        <a:t>Nguyễn Thành Đạt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/>
                        <a:t>Dương Anh Tú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 err="1"/>
                        <a:t>Thời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gian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dự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kiến</a:t>
                      </a:r>
                      <a:endParaRPr lang="en-US" sz="1600" dirty="0"/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 err="1"/>
                        <a:t>Thời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gian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thực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hiện</a:t>
                      </a:r>
                      <a:endParaRPr lang="en-US" sz="1600" dirty="0"/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3778080191"/>
                  </a:ext>
                </a:extLst>
              </a:tr>
              <a:tr h="559299"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Times New Roman (Headings)"/>
                        </a:rPr>
                        <a:t>Debug chương trình tổng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+mj-lt"/>
                        </a:rPr>
                        <a:t>Debug thuật toán, xử lý đồng bộ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+mj-lt"/>
                        </a:rPr>
                        <a:t>Debug timing, tín hiệu thực tế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28/01/2026 – 28/01/2026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2360194615"/>
                  </a:ext>
                </a:extLst>
              </a:tr>
              <a:tr h="559299"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Times New Roman (Headings)"/>
                        </a:rPr>
                        <a:t>Module RGB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+mj-lt"/>
                        </a:rPr>
                        <a:t>Code + mô phỏng 50%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+mj-lt"/>
                        </a:rPr>
                        <a:t>Thực nghiệm + debug 50%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29/01/2026 – 02/02/2026 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30553292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D562B6-ACAF-9C53-BF0F-AB9978FB39B9}"/>
              </a:ext>
            </a:extLst>
          </p:cNvPr>
          <p:cNvSpPr txBox="1"/>
          <p:nvPr/>
        </p:nvSpPr>
        <p:spPr>
          <a:xfrm>
            <a:off x="510629" y="1896167"/>
            <a:ext cx="1955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Danh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lịch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đợt</a:t>
            </a:r>
            <a:r>
              <a:rPr lang="en-US" b="1" dirty="0"/>
              <a:t> </a:t>
            </a:r>
            <a:r>
              <a:rPr lang="en-US" b="1" dirty="0" err="1"/>
              <a:t>tiếp</a:t>
            </a:r>
            <a:r>
              <a:rPr lang="en-US" b="1" dirty="0"/>
              <a:t> </a:t>
            </a:r>
            <a:r>
              <a:rPr lang="en-US" b="1" dirty="0" err="1"/>
              <a:t>theo</a:t>
            </a:r>
            <a:endParaRPr lang="en-US" b="1" dirty="0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74DF0E81-2286-9862-78EB-4C7F301C580C}"/>
              </a:ext>
            </a:extLst>
          </p:cNvPr>
          <p:cNvSpPr/>
          <p:nvPr/>
        </p:nvSpPr>
        <p:spPr>
          <a:xfrm>
            <a:off x="6793937" y="4400405"/>
            <a:ext cx="4035552" cy="1724953"/>
          </a:xfrm>
          <a:prstGeom prst="wedgeRectCallout">
            <a:avLst>
              <a:gd name="adj1" fmla="val -78092"/>
              <a:gd name="adj2" fmla="val -498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 err="1"/>
              <a:t>Trình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bày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lại</a:t>
            </a:r>
            <a:r>
              <a:rPr kumimoji="1" lang="en-US" altLang="ja-JP" dirty="0"/>
              <a:t> slide </a:t>
            </a:r>
            <a:r>
              <a:rPr kumimoji="1" lang="en-US" altLang="ja-JP" dirty="0" err="1"/>
              <a:t>dễ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hiểu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hơn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8278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2A42A-9A92-B2A7-F866-E4461622D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FF08-AACE-D8E1-DFB6-9E3695A52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22595"/>
            <a:ext cx="8174736" cy="702303"/>
          </a:xfrm>
        </p:spPr>
        <p:txBody>
          <a:bodyPr>
            <a:normAutofit/>
          </a:bodyPr>
          <a:lstStyle/>
          <a:p>
            <a:r>
              <a:rPr lang="en-US" sz="4000" b="1" dirty="0"/>
              <a:t>4. </a:t>
            </a:r>
            <a:r>
              <a:rPr lang="en-US" sz="4000" b="1" dirty="0" err="1"/>
              <a:t>Triển</a:t>
            </a:r>
            <a:r>
              <a:rPr lang="en-US" sz="4000" b="1" dirty="0"/>
              <a:t> </a:t>
            </a:r>
            <a:r>
              <a:rPr lang="en-US" sz="4000" b="1" dirty="0" err="1"/>
              <a:t>khai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r>
              <a:rPr lang="en-US" sz="4000" b="1" dirty="0"/>
              <a:t> </a:t>
            </a:r>
            <a:r>
              <a:rPr lang="en-US" sz="4000" b="1" dirty="0" err="1"/>
              <a:t>của</a:t>
            </a:r>
            <a:r>
              <a:rPr lang="en-US" sz="4000" b="1" dirty="0"/>
              <a:t> </a:t>
            </a:r>
            <a:r>
              <a:rPr lang="en-US" sz="4000" b="1" dirty="0" err="1"/>
              <a:t>đợt</a:t>
            </a:r>
            <a:r>
              <a:rPr lang="en-US" sz="4000" b="1" dirty="0"/>
              <a:t> </a:t>
            </a:r>
            <a:r>
              <a:rPr lang="en-US" sz="4000" b="1" dirty="0" err="1"/>
              <a:t>tiếp</a:t>
            </a:r>
            <a:r>
              <a:rPr lang="en-US" sz="4000" b="1" dirty="0"/>
              <a:t> </a:t>
            </a:r>
            <a:r>
              <a:rPr lang="en-US" sz="4000" b="1" dirty="0" err="1"/>
              <a:t>theo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B144A-7703-3C4A-227E-0EBB251A0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PC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FPGA qua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UART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Hoàn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RTL,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testbench, …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aphicFrame>
        <p:nvGraphicFramePr>
          <p:cNvPr id="4" name="Chỗ dành sẵn cho Nội dung 3">
            <a:extLst>
              <a:ext uri="{FF2B5EF4-FFF2-40B4-BE49-F238E27FC236}">
                <a16:creationId xmlns:a16="http://schemas.microsoft.com/office/drawing/2014/main" id="{FB96344C-4F72-A827-01F2-21AD3F0C4B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3805174"/>
              </p:ext>
            </p:extLst>
          </p:nvPr>
        </p:nvGraphicFramePr>
        <p:xfrm>
          <a:off x="151235" y="1329725"/>
          <a:ext cx="1188953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489">
                  <a:extLst>
                    <a:ext uri="{9D8B030D-6E8A-4147-A177-3AD203B41FA5}">
                      <a16:colId xmlns:a16="http://schemas.microsoft.com/office/drawing/2014/main" val="2570176827"/>
                    </a:ext>
                  </a:extLst>
                </a:gridCol>
                <a:gridCol w="1822181">
                  <a:extLst>
                    <a:ext uri="{9D8B030D-6E8A-4147-A177-3AD203B41FA5}">
                      <a16:colId xmlns:a16="http://schemas.microsoft.com/office/drawing/2014/main" val="1194453325"/>
                    </a:ext>
                  </a:extLst>
                </a:gridCol>
                <a:gridCol w="2045617">
                  <a:extLst>
                    <a:ext uri="{9D8B030D-6E8A-4147-A177-3AD203B41FA5}">
                      <a16:colId xmlns:a16="http://schemas.microsoft.com/office/drawing/2014/main" val="3939067340"/>
                    </a:ext>
                  </a:extLst>
                </a:gridCol>
                <a:gridCol w="1906618">
                  <a:extLst>
                    <a:ext uri="{9D8B030D-6E8A-4147-A177-3AD203B41FA5}">
                      <a16:colId xmlns:a16="http://schemas.microsoft.com/office/drawing/2014/main" val="564928911"/>
                    </a:ext>
                  </a:extLst>
                </a:gridCol>
                <a:gridCol w="2615337">
                  <a:extLst>
                    <a:ext uri="{9D8B030D-6E8A-4147-A177-3AD203B41FA5}">
                      <a16:colId xmlns:a16="http://schemas.microsoft.com/office/drawing/2014/main" val="2353909982"/>
                    </a:ext>
                  </a:extLst>
                </a:gridCol>
                <a:gridCol w="2766288">
                  <a:extLst>
                    <a:ext uri="{9D8B030D-6E8A-4147-A177-3AD203B41FA5}">
                      <a16:colId xmlns:a16="http://schemas.microsoft.com/office/drawing/2014/main" val="2115711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vi-VN" sz="1200" b="0" i="0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b="0" i="0" baseline="0">
                          <a:latin typeface="Times New Roman" panose="02020603050405020304" pitchFamily="18" charset="0"/>
                        </a:rPr>
                        <a:t>Thứ 2</a:t>
                      </a:r>
                      <a:endParaRPr lang="vi-VN" sz="1200" b="0" i="0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b="0" i="0" baseline="0">
                          <a:latin typeface="Times New Roman" panose="02020603050405020304" pitchFamily="18" charset="0"/>
                        </a:rPr>
                        <a:t>Thứ 3</a:t>
                      </a:r>
                      <a:endParaRPr lang="vi-VN" sz="1200" b="0" i="0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b="0" i="0" baseline="0">
                          <a:latin typeface="Times New Roman" panose="02020603050405020304" pitchFamily="18" charset="0"/>
                        </a:rPr>
                        <a:t>Thứ 4</a:t>
                      </a:r>
                      <a:endParaRPr lang="vi-VN" sz="1200" b="0" i="0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b="0" i="0" baseline="0">
                          <a:latin typeface="Times New Roman" panose="02020603050405020304" pitchFamily="18" charset="0"/>
                        </a:rPr>
                        <a:t>Thứ 5</a:t>
                      </a:r>
                      <a:endParaRPr lang="vi-VN" sz="1200" b="0" i="0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b="0" i="0" baseline="0">
                          <a:latin typeface="Times New Roman" panose="02020603050405020304" pitchFamily="18" charset="0"/>
                        </a:rPr>
                        <a:t>Thứ 6</a:t>
                      </a:r>
                      <a:endParaRPr lang="vi-VN" sz="1200" b="0" i="0" baseline="0" dirty="0"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269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 1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2h: Làm lại bảng tiến độ </a:t>
                      </a:r>
                    </a:p>
                    <a:p>
                      <a:pPr algn="l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4h: Sửa lại báo cáo đợt 1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2h: Làm lại bảng tiến độ </a:t>
                      </a:r>
                    </a:p>
                    <a:p>
                      <a:pPr algn="l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4h: Sửa lại báo cáo đợt 1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3h: Nhận review, sửa lại báo cáo</a:t>
                      </a:r>
                    </a:p>
                    <a:p>
                      <a:pPr algn="l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3h: Chuẩn bị thông tin cho buổi họp tuần sau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3h: Review lại các project cũ</a:t>
                      </a:r>
                    </a:p>
                    <a:p>
                      <a:pPr algn="l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3h: Viết lại testbench cho các project cũ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1526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 2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Kiểm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tra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lại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module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nhiệt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độ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6h: Kiểm tra lại module nhiệt độ</a:t>
                      </a:r>
                      <a:endParaRPr lang="vi-VN" sz="1200" b="0" i="0" baseline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  <a:p>
                      <a:pPr algn="l"/>
                      <a:endParaRPr lang="en-US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</a:t>
                      </a:r>
                      <a:r>
                        <a:rPr lang="vi-VN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h: </a:t>
                      </a:r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Module LED 7 thanh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6h: Module LED 7 thanh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6h: Hiển thị </a:t>
                      </a:r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góc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208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 3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6h: Hiển thị góc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6h: Ghép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6h: Ghép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6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 4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4h: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code</a:t>
                      </a:r>
                    </a:p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2h: Debug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tổng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 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6h: Debug tổng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6h: Thiết kế cho LED RGB</a:t>
                      </a: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1384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 5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6h: Thiết kế cho LED RGB</a:t>
                      </a:r>
                    </a:p>
                    <a:p>
                      <a:pPr algn="l"/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6h: Thiết kế cho LED RGB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2h: Thiết kế cho LED RGB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4h: Ghép code</a:t>
                      </a: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3h: Ghép code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3h: Debug tổng thể</a:t>
                      </a: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6h: Debug tổng thể</a:t>
                      </a: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4782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83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36445-190A-AA9B-A562-D50EF028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42A7E-EC9F-3690-0C9B-EA3A84911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Xin </a:t>
            </a:r>
            <a:r>
              <a:rPr lang="en-US" sz="6000" b="1" dirty="0" err="1"/>
              <a:t>chân</a:t>
            </a:r>
            <a:r>
              <a:rPr lang="en-US" sz="6000" b="1" dirty="0"/>
              <a:t> </a:t>
            </a:r>
            <a:r>
              <a:rPr lang="en-US" sz="6000" b="1" dirty="0" err="1"/>
              <a:t>thành</a:t>
            </a:r>
            <a:r>
              <a:rPr lang="en-US" sz="6000" b="1" dirty="0"/>
              <a:t> </a:t>
            </a:r>
            <a:r>
              <a:rPr lang="en-US" sz="6000" b="1" dirty="0" err="1"/>
              <a:t>cảm</a:t>
            </a:r>
            <a:r>
              <a:rPr lang="en-US" sz="6000" b="1" dirty="0"/>
              <a:t> </a:t>
            </a:r>
            <a:r>
              <a:rPr lang="en-US" sz="6000" b="1" dirty="0" err="1"/>
              <a:t>ơn</a:t>
            </a:r>
            <a:endParaRPr lang="en-US" sz="6000" b="1" dirty="0"/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164D2FC8-E772-25EB-79FF-59DC7ED4224D}"/>
              </a:ext>
            </a:extLst>
          </p:cNvPr>
          <p:cNvSpPr/>
          <p:nvPr/>
        </p:nvSpPr>
        <p:spPr>
          <a:xfrm>
            <a:off x="6793937" y="4400405"/>
            <a:ext cx="4035552" cy="1724953"/>
          </a:xfrm>
          <a:prstGeom prst="wedgeRectCallout">
            <a:avLst>
              <a:gd name="adj1" fmla="val -78092"/>
              <a:gd name="adj2" fmla="val -498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 err="1"/>
              <a:t>Chú</a:t>
            </a:r>
            <a:r>
              <a:rPr kumimoji="1" lang="en-US" altLang="ja-JP" dirty="0"/>
              <a:t> ý </a:t>
            </a:r>
            <a:r>
              <a:rPr kumimoji="1" lang="en-US" altLang="ja-JP" dirty="0" err="1"/>
              <a:t>đồng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bộ</a:t>
            </a:r>
            <a:r>
              <a:rPr kumimoji="1" lang="en-US" altLang="ja-JP" dirty="0"/>
              <a:t> font </a:t>
            </a:r>
            <a:r>
              <a:rPr kumimoji="1" lang="en-US" altLang="ja-JP" dirty="0" err="1"/>
              <a:t>chữ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dùng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trong</a:t>
            </a:r>
            <a:r>
              <a:rPr kumimoji="1" lang="en-US" altLang="ja-JP" dirty="0"/>
              <a:t> slide. </a:t>
            </a:r>
          </a:p>
          <a:p>
            <a:r>
              <a:rPr kumimoji="1" lang="en-US" altLang="ja-JP" dirty="0" err="1"/>
              <a:t>Chú</a:t>
            </a:r>
            <a:r>
              <a:rPr kumimoji="1" lang="en-US" altLang="ja-JP" dirty="0"/>
              <a:t> ý </a:t>
            </a:r>
            <a:r>
              <a:rPr kumimoji="1" lang="en-US" altLang="ja-JP" dirty="0" err="1"/>
              <a:t>bỏ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dấu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gạch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ngang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hoặc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trình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bày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lại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để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dễ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nhìn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hơn</a:t>
            </a:r>
            <a:r>
              <a:rPr kumimoji="1" lang="en-US" altLang="ja-JP" dirty="0"/>
              <a:t> (</a:t>
            </a:r>
            <a:r>
              <a:rPr kumimoji="1" lang="en-US" altLang="ja-JP" dirty="0" err="1"/>
              <a:t>liên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quan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đến</a:t>
            </a:r>
            <a:r>
              <a:rPr kumimoji="1" lang="en-US" altLang="ja-JP" dirty="0"/>
              <a:t> design).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783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60B4-BD7D-E8B6-CF7A-76AE17EB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Nội</a:t>
            </a:r>
            <a:r>
              <a:rPr lang="en-US" b="1" dirty="0"/>
              <a:t> dung </a:t>
            </a:r>
            <a:r>
              <a:rPr lang="en-US" b="1" dirty="0" err="1"/>
              <a:t>báo</a:t>
            </a:r>
            <a:r>
              <a:rPr lang="en-US" b="1" dirty="0"/>
              <a:t> </a:t>
            </a:r>
            <a:r>
              <a:rPr lang="en-US" b="1" dirty="0" err="1"/>
              <a:t>cáo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DBB1-9EC4-38FF-4B45-B147D8DFA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1. Tiến </a:t>
            </a:r>
            <a:r>
              <a:rPr lang="en-US" sz="3200" b="1" dirty="0" err="1"/>
              <a:t>độ</a:t>
            </a:r>
            <a:r>
              <a:rPr lang="en-US" sz="3200" b="1" dirty="0"/>
              <a:t> </a:t>
            </a:r>
            <a:r>
              <a:rPr lang="en-US" sz="3200" b="1" dirty="0" err="1"/>
              <a:t>công</a:t>
            </a:r>
            <a:r>
              <a:rPr lang="en-US" sz="3200" b="1" dirty="0"/>
              <a:t> </a:t>
            </a:r>
            <a:r>
              <a:rPr lang="en-US" sz="3200" b="1" dirty="0" err="1"/>
              <a:t>việc</a:t>
            </a:r>
            <a:r>
              <a:rPr lang="en-US" sz="3200" b="1" dirty="0"/>
              <a:t> </a:t>
            </a:r>
          </a:p>
          <a:p>
            <a:r>
              <a:rPr lang="en-US" sz="3200" b="1" dirty="0"/>
              <a:t>2. Công </a:t>
            </a:r>
            <a:r>
              <a:rPr lang="en-US" sz="3200" b="1" dirty="0" err="1"/>
              <a:t>việc</a:t>
            </a:r>
            <a:r>
              <a:rPr lang="en-US" sz="3200" b="1" dirty="0"/>
              <a:t> </a:t>
            </a:r>
            <a:r>
              <a:rPr lang="en-US" sz="3200" b="1" dirty="0" err="1"/>
              <a:t>đã</a:t>
            </a:r>
            <a:r>
              <a:rPr lang="en-US" sz="3200" b="1" dirty="0"/>
              <a:t> </a:t>
            </a:r>
            <a:r>
              <a:rPr lang="en-US" sz="3200" b="1" dirty="0" err="1"/>
              <a:t>thực</a:t>
            </a:r>
            <a:r>
              <a:rPr lang="en-US" sz="3200" b="1" dirty="0"/>
              <a:t> </a:t>
            </a:r>
            <a:r>
              <a:rPr lang="en-US" sz="3200" b="1" dirty="0" err="1"/>
              <a:t>hiện</a:t>
            </a:r>
            <a:endParaRPr lang="en-US" sz="3200" b="1" dirty="0"/>
          </a:p>
          <a:p>
            <a:r>
              <a:rPr lang="en-US" sz="3200" b="1" dirty="0"/>
              <a:t>3. </a:t>
            </a:r>
            <a:r>
              <a:rPr lang="en-US" sz="3200" b="1" dirty="0" err="1"/>
              <a:t>Vấn</a:t>
            </a:r>
            <a:r>
              <a:rPr lang="en-US" sz="3200" b="1" dirty="0"/>
              <a:t> </a:t>
            </a:r>
            <a:r>
              <a:rPr lang="en-US" sz="3200" b="1" dirty="0" err="1"/>
              <a:t>đề</a:t>
            </a:r>
            <a:r>
              <a:rPr lang="en-US" sz="3200" b="1" dirty="0"/>
              <a:t> </a:t>
            </a:r>
            <a:r>
              <a:rPr lang="en-US" sz="3200" b="1" dirty="0" err="1"/>
              <a:t>gặp</a:t>
            </a:r>
            <a:r>
              <a:rPr lang="en-US" sz="3200" b="1" dirty="0"/>
              <a:t> </a:t>
            </a:r>
            <a:r>
              <a:rPr lang="en-US" sz="3200" b="1" dirty="0" err="1"/>
              <a:t>phải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cách</a:t>
            </a:r>
            <a:r>
              <a:rPr lang="en-US" sz="3200" b="1" dirty="0"/>
              <a:t> </a:t>
            </a:r>
            <a:r>
              <a:rPr lang="en-US" sz="3200" b="1" dirty="0" err="1"/>
              <a:t>khắc</a:t>
            </a:r>
            <a:r>
              <a:rPr lang="en-US" sz="3200" b="1" dirty="0"/>
              <a:t> </a:t>
            </a:r>
            <a:r>
              <a:rPr lang="en-US" sz="3200" b="1" dirty="0" err="1"/>
              <a:t>phục</a:t>
            </a:r>
            <a:endParaRPr lang="en-US" sz="3200" b="1" dirty="0"/>
          </a:p>
          <a:p>
            <a:r>
              <a:rPr lang="en-US" sz="3200" b="1" dirty="0"/>
              <a:t>4. </a:t>
            </a:r>
            <a:r>
              <a:rPr lang="en-US" sz="3200" b="1" dirty="0" err="1"/>
              <a:t>Triển</a:t>
            </a:r>
            <a:r>
              <a:rPr lang="en-US" sz="3200" b="1" dirty="0"/>
              <a:t> </a:t>
            </a:r>
            <a:r>
              <a:rPr lang="en-US" sz="3200" b="1" dirty="0" err="1"/>
              <a:t>khai</a:t>
            </a:r>
            <a:r>
              <a:rPr lang="en-US" sz="3200" b="1" dirty="0"/>
              <a:t> </a:t>
            </a:r>
            <a:r>
              <a:rPr lang="en-US" sz="3200" b="1" dirty="0" err="1"/>
              <a:t>công</a:t>
            </a:r>
            <a:r>
              <a:rPr lang="en-US" sz="3200" b="1" dirty="0"/>
              <a:t> </a:t>
            </a:r>
            <a:r>
              <a:rPr lang="en-US" sz="3200" b="1" dirty="0" err="1"/>
              <a:t>việc</a:t>
            </a:r>
            <a:r>
              <a:rPr lang="en-US" sz="3200" b="1" dirty="0"/>
              <a:t> </a:t>
            </a:r>
            <a:r>
              <a:rPr lang="en-US" sz="3200" b="1" dirty="0" err="1"/>
              <a:t>của</a:t>
            </a:r>
            <a:r>
              <a:rPr lang="en-US" sz="3200" b="1" dirty="0"/>
              <a:t> </a:t>
            </a:r>
            <a:r>
              <a:rPr lang="en-US" sz="3200" b="1" dirty="0" err="1"/>
              <a:t>đợt</a:t>
            </a:r>
            <a:r>
              <a:rPr lang="en-US" sz="3200" b="1" dirty="0"/>
              <a:t> </a:t>
            </a:r>
            <a:r>
              <a:rPr lang="en-US" sz="3200" b="1" dirty="0" err="1"/>
              <a:t>tiếp</a:t>
            </a:r>
            <a:r>
              <a:rPr lang="en-US" sz="3200" b="1" dirty="0"/>
              <a:t> </a:t>
            </a:r>
            <a:r>
              <a:rPr lang="en-US" sz="3200" b="1" dirty="0" err="1"/>
              <a:t>theo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61161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9E92E-68BE-6C1C-4305-E1AF710DA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1. Tiến </a:t>
            </a:r>
            <a:r>
              <a:rPr lang="en-US" sz="4000" b="1" dirty="0" err="1"/>
              <a:t>độ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19461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956632F-6167-5B2F-0AC0-B7990CDE2809}"/>
              </a:ext>
            </a:extLst>
          </p:cNvPr>
          <p:cNvSpPr/>
          <p:nvPr/>
        </p:nvSpPr>
        <p:spPr>
          <a:xfrm>
            <a:off x="8110728" y="646512"/>
            <a:ext cx="2505456" cy="5733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Tiến </a:t>
            </a:r>
            <a:r>
              <a:rPr lang="en-US" b="1" dirty="0" err="1">
                <a:solidFill>
                  <a:schemeClr val="tx1"/>
                </a:solidFill>
              </a:rPr>
              <a:t>độ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kế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hoạch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311F12-A7E7-2DBE-3E2B-45F3D5468B9F}"/>
              </a:ext>
            </a:extLst>
          </p:cNvPr>
          <p:cNvSpPr/>
          <p:nvPr/>
        </p:nvSpPr>
        <p:spPr>
          <a:xfrm>
            <a:off x="8110728" y="73152"/>
            <a:ext cx="2505456" cy="5733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Tiến </a:t>
            </a:r>
            <a:r>
              <a:rPr lang="en-US" b="1" dirty="0" err="1">
                <a:solidFill>
                  <a:schemeClr val="tx1"/>
                </a:solidFill>
              </a:rPr>
              <a:t>độ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thực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tế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7B319-561A-33B2-5DCF-5BC8FEAC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0452"/>
            <a:ext cx="4114800" cy="748454"/>
          </a:xfrm>
        </p:spPr>
        <p:txBody>
          <a:bodyPr>
            <a:normAutofit/>
          </a:bodyPr>
          <a:lstStyle/>
          <a:p>
            <a:r>
              <a:rPr lang="en-US" sz="4000" b="1" dirty="0"/>
              <a:t>1. Tiến </a:t>
            </a:r>
            <a:r>
              <a:rPr lang="en-US" sz="4000" b="1" dirty="0" err="1"/>
              <a:t>độ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endParaRPr lang="en-US" sz="4000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0D88B0-C276-DFF6-6784-320B740B7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705280"/>
              </p:ext>
            </p:extLst>
          </p:nvPr>
        </p:nvGraphicFramePr>
        <p:xfrm>
          <a:off x="228600" y="1187026"/>
          <a:ext cx="11658600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1720">
                  <a:extLst>
                    <a:ext uri="{9D8B030D-6E8A-4147-A177-3AD203B41FA5}">
                      <a16:colId xmlns:a16="http://schemas.microsoft.com/office/drawing/2014/main" val="557709734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83880996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31488321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213056368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823690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1153354079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04119905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80175267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45529937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75100696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67205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86597352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45573612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664393200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368797913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039916614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537909306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Các </a:t>
                      </a:r>
                      <a:r>
                        <a:rPr lang="en-US" dirty="0" err="1"/>
                        <a:t>nội</a:t>
                      </a:r>
                      <a:r>
                        <a:rPr lang="en-US" dirty="0"/>
                        <a:t> dung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Tháng</a:t>
                      </a:r>
                      <a:r>
                        <a:rPr lang="en-US" dirty="0"/>
                        <a:t> 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Tháng</a:t>
                      </a:r>
                      <a:r>
                        <a:rPr lang="en-US" dirty="0"/>
                        <a:t> 9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Tháng</a:t>
                      </a:r>
                      <a:r>
                        <a:rPr lang="en-US" dirty="0"/>
                        <a:t> 10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Tháng</a:t>
                      </a:r>
                      <a:r>
                        <a:rPr lang="en-US" dirty="0"/>
                        <a:t> 11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990790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2735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Ôn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lại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mạch</a:t>
                      </a:r>
                      <a:r>
                        <a:rPr lang="en-US" dirty="0"/>
                        <a:t> Logic </a:t>
                      </a:r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1669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Ôn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lại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Vivado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58928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điều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khiển</a:t>
                      </a:r>
                      <a:r>
                        <a:rPr lang="en-US" dirty="0"/>
                        <a:t> LED 7 </a:t>
                      </a:r>
                      <a:r>
                        <a:rPr lang="en-US" dirty="0" err="1"/>
                        <a:t>thanh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89723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Hiển </a:t>
                      </a:r>
                      <a:r>
                        <a:rPr lang="en-US" sz="1800" dirty="0" err="1"/>
                        <a:t>thị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nhiệt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độ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trên</a:t>
                      </a:r>
                      <a:r>
                        <a:rPr lang="en-US" sz="1800" dirty="0"/>
                        <a:t> ADT7420 </a:t>
                      </a:r>
                      <a:r>
                        <a:rPr lang="en-US" sz="1800" dirty="0" err="1"/>
                        <a:t>với</a:t>
                      </a:r>
                      <a:r>
                        <a:rPr lang="en-US" sz="1800" dirty="0"/>
                        <a:t> I2C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3932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Hiển </a:t>
                      </a:r>
                      <a:r>
                        <a:rPr lang="en-US" sz="1800" dirty="0" err="1"/>
                        <a:t>thị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góc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trong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hệ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tạo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độ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Oxyz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với</a:t>
                      </a:r>
                      <a:r>
                        <a:rPr lang="en-US" sz="1800" dirty="0"/>
                        <a:t> ADXL362 </a:t>
                      </a:r>
                      <a:r>
                        <a:rPr lang="en-US" sz="1800" dirty="0" err="1"/>
                        <a:t>với</a:t>
                      </a:r>
                      <a:r>
                        <a:rPr lang="en-US" sz="1800" dirty="0"/>
                        <a:t> SPI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42937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43A0B0DD-05B3-4A65-8104-AE1F8930B02A}"/>
              </a:ext>
            </a:extLst>
          </p:cNvPr>
          <p:cNvSpPr/>
          <p:nvPr/>
        </p:nvSpPr>
        <p:spPr>
          <a:xfrm>
            <a:off x="2596896" y="2273808"/>
            <a:ext cx="512064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2118398-8436-1AF9-9D24-A2785F0A89C4}"/>
              </a:ext>
            </a:extLst>
          </p:cNvPr>
          <p:cNvSpPr/>
          <p:nvPr/>
        </p:nvSpPr>
        <p:spPr>
          <a:xfrm>
            <a:off x="3145536" y="3060192"/>
            <a:ext cx="2170176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0909528-2447-C102-A425-AD45FE491EF0}"/>
              </a:ext>
            </a:extLst>
          </p:cNvPr>
          <p:cNvSpPr/>
          <p:nvPr/>
        </p:nvSpPr>
        <p:spPr>
          <a:xfrm>
            <a:off x="3404616" y="3778673"/>
            <a:ext cx="1423416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4934821-4C1E-C162-B229-1E5776792AB8}"/>
              </a:ext>
            </a:extLst>
          </p:cNvPr>
          <p:cNvSpPr/>
          <p:nvPr/>
        </p:nvSpPr>
        <p:spPr>
          <a:xfrm>
            <a:off x="4910328" y="4498678"/>
            <a:ext cx="3355848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7C8ED90-589F-D6A3-B322-E1C7A11D9502}"/>
              </a:ext>
            </a:extLst>
          </p:cNvPr>
          <p:cNvSpPr/>
          <p:nvPr/>
        </p:nvSpPr>
        <p:spPr>
          <a:xfrm>
            <a:off x="8436864" y="5266944"/>
            <a:ext cx="3355848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67C4EE9-F8E3-38B6-3E0C-08C18F52DABC}"/>
              </a:ext>
            </a:extLst>
          </p:cNvPr>
          <p:cNvSpPr/>
          <p:nvPr/>
        </p:nvSpPr>
        <p:spPr>
          <a:xfrm>
            <a:off x="2596896" y="2667000"/>
            <a:ext cx="1097280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0CC621F-BCF3-96E9-B82E-6D21CB95F3F8}"/>
              </a:ext>
            </a:extLst>
          </p:cNvPr>
          <p:cNvSpPr/>
          <p:nvPr/>
        </p:nvSpPr>
        <p:spPr>
          <a:xfrm>
            <a:off x="3694176" y="3383957"/>
            <a:ext cx="649224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AB83A3A-1C9D-C546-5789-02BFF97C1249}"/>
              </a:ext>
            </a:extLst>
          </p:cNvPr>
          <p:cNvSpPr/>
          <p:nvPr/>
        </p:nvSpPr>
        <p:spPr>
          <a:xfrm>
            <a:off x="4343400" y="4103962"/>
            <a:ext cx="1133856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5BBBA76-5E3B-81D1-C73F-6CA9947D5ADC}"/>
              </a:ext>
            </a:extLst>
          </p:cNvPr>
          <p:cNvSpPr/>
          <p:nvPr/>
        </p:nvSpPr>
        <p:spPr>
          <a:xfrm>
            <a:off x="5490972" y="4823290"/>
            <a:ext cx="1714500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858F0F2-A672-1F3F-4B9C-CD487A69B019}"/>
              </a:ext>
            </a:extLst>
          </p:cNvPr>
          <p:cNvSpPr/>
          <p:nvPr/>
        </p:nvSpPr>
        <p:spPr>
          <a:xfrm>
            <a:off x="7208520" y="5660136"/>
            <a:ext cx="1133856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B1BF78-741F-F4F9-71AA-80D492B36727}"/>
              </a:ext>
            </a:extLst>
          </p:cNvPr>
          <p:cNvSpPr/>
          <p:nvPr/>
        </p:nvSpPr>
        <p:spPr>
          <a:xfrm>
            <a:off x="8247888" y="181862"/>
            <a:ext cx="512064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FCFC69-3942-7DF7-9FA8-708C1AB97CD8}"/>
              </a:ext>
            </a:extLst>
          </p:cNvPr>
          <p:cNvSpPr/>
          <p:nvPr/>
        </p:nvSpPr>
        <p:spPr>
          <a:xfrm>
            <a:off x="8266176" y="737439"/>
            <a:ext cx="512064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F451BED-A5B0-941F-76F3-05555998EF66}"/>
              </a:ext>
            </a:extLst>
          </p:cNvPr>
          <p:cNvSpPr/>
          <p:nvPr/>
        </p:nvSpPr>
        <p:spPr>
          <a:xfrm>
            <a:off x="6760464" y="1986665"/>
            <a:ext cx="4035552" cy="1603709"/>
          </a:xfrm>
          <a:prstGeom prst="wedgeRectCallout">
            <a:avLst>
              <a:gd name="adj1" fmla="val -79360"/>
              <a:gd name="adj2" fmla="val 2525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Thêm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về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số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lượng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thời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gian</a:t>
            </a:r>
            <a:r>
              <a:rPr kumimoji="1" lang="en-US" altLang="ja-JP" dirty="0"/>
              <a:t> (</a:t>
            </a:r>
            <a:r>
              <a:rPr kumimoji="1" lang="en-US" altLang="ja-JP" dirty="0" err="1"/>
              <a:t>đơn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vị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giờ</a:t>
            </a:r>
            <a:r>
              <a:rPr kumimoji="1" lang="en-US" altLang="ja-JP" dirty="0"/>
              <a:t>) </a:t>
            </a:r>
            <a:r>
              <a:rPr kumimoji="1" lang="en-US" altLang="ja-JP" dirty="0" err="1"/>
              <a:t>ước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tính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thực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tế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đã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triển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khai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9962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3A113-BF66-CDBC-D81C-A32337276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F7CDE-6A78-8124-C36E-5901980B8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0452"/>
            <a:ext cx="4114800" cy="748454"/>
          </a:xfrm>
        </p:spPr>
        <p:txBody>
          <a:bodyPr>
            <a:normAutofit/>
          </a:bodyPr>
          <a:lstStyle/>
          <a:p>
            <a:r>
              <a:rPr lang="en-US" sz="4000" b="1" dirty="0"/>
              <a:t>1. Tiến </a:t>
            </a:r>
            <a:r>
              <a:rPr lang="en-US" sz="4000" b="1" dirty="0" err="1"/>
              <a:t>độ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endParaRPr 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09AF5-97A0-1930-C271-2578B0F447F5}"/>
              </a:ext>
            </a:extLst>
          </p:cNvPr>
          <p:cNvSpPr txBox="1"/>
          <p:nvPr/>
        </p:nvSpPr>
        <p:spPr>
          <a:xfrm>
            <a:off x="536448" y="1325880"/>
            <a:ext cx="105735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/>
              <a:t>Nhìn</a:t>
            </a:r>
            <a:r>
              <a:rPr lang="en-US" sz="2600" dirty="0"/>
              <a:t> </a:t>
            </a:r>
            <a:r>
              <a:rPr lang="en-US" sz="2600" dirty="0" err="1"/>
              <a:t>nhận</a:t>
            </a:r>
            <a:r>
              <a:rPr lang="en-US" sz="2600" dirty="0"/>
              <a:t> </a:t>
            </a:r>
            <a:r>
              <a:rPr lang="en-US" sz="2600" dirty="0" err="1"/>
              <a:t>lại</a:t>
            </a:r>
            <a:r>
              <a:rPr lang="en-US" sz="2600" dirty="0"/>
              <a:t> </a:t>
            </a:r>
            <a:r>
              <a:rPr lang="en-US" sz="2600" dirty="0" err="1"/>
              <a:t>về</a:t>
            </a:r>
            <a:r>
              <a:rPr lang="en-US" sz="2600" dirty="0"/>
              <a:t> </a:t>
            </a:r>
            <a:r>
              <a:rPr lang="en-US" sz="2600" dirty="0" err="1"/>
              <a:t>tiến</a:t>
            </a:r>
            <a:r>
              <a:rPr lang="en-US" sz="2600" dirty="0"/>
              <a:t> </a:t>
            </a:r>
            <a:r>
              <a:rPr lang="en-US" sz="2600" dirty="0" err="1"/>
              <a:t>độ</a:t>
            </a:r>
            <a:r>
              <a:rPr lang="en-US" sz="2600" dirty="0"/>
              <a:t> </a:t>
            </a:r>
            <a:r>
              <a:rPr lang="en-US" sz="2600" dirty="0" err="1"/>
              <a:t>công</a:t>
            </a:r>
            <a:r>
              <a:rPr lang="en-US" sz="2600" dirty="0"/>
              <a:t> </a:t>
            </a:r>
            <a:r>
              <a:rPr lang="en-US" sz="2600" dirty="0" err="1"/>
              <a:t>việc</a:t>
            </a:r>
            <a:r>
              <a:rPr lang="en-US" sz="2600" dirty="0"/>
              <a:t> </a:t>
            </a:r>
            <a:r>
              <a:rPr lang="en-US" sz="2600" dirty="0" err="1"/>
              <a:t>thì</a:t>
            </a:r>
            <a:r>
              <a:rPr lang="en-US" sz="2600" dirty="0"/>
              <a:t> </a:t>
            </a:r>
            <a:r>
              <a:rPr lang="en-US" sz="2600" dirty="0" err="1"/>
              <a:t>còn</a:t>
            </a:r>
            <a:r>
              <a:rPr lang="en-US" sz="2600" dirty="0"/>
              <a:t> </a:t>
            </a:r>
            <a:r>
              <a:rPr lang="en-US" sz="2600" dirty="0" err="1"/>
              <a:t>chậm</a:t>
            </a:r>
            <a:r>
              <a:rPr lang="en-US" sz="2600" dirty="0"/>
              <a:t> (</a:t>
            </a:r>
            <a:r>
              <a:rPr lang="en-US" sz="2600" dirty="0" err="1"/>
              <a:t>xảy</a:t>
            </a:r>
            <a:r>
              <a:rPr lang="en-US" sz="2600" dirty="0"/>
              <a:t> </a:t>
            </a:r>
            <a:r>
              <a:rPr lang="en-US" sz="2600" dirty="0" err="1"/>
              <a:t>ra</a:t>
            </a:r>
            <a:r>
              <a:rPr lang="en-US" sz="2600" dirty="0"/>
              <a:t> </a:t>
            </a:r>
            <a:r>
              <a:rPr lang="en-US" sz="2600" dirty="0" err="1"/>
              <a:t>nhiều</a:t>
            </a:r>
            <a:r>
              <a:rPr lang="en-US" sz="2600" dirty="0"/>
              <a:t> </a:t>
            </a:r>
            <a:r>
              <a:rPr lang="en-US" sz="2600" dirty="0" err="1"/>
              <a:t>vấn</a:t>
            </a:r>
            <a:r>
              <a:rPr lang="en-US" sz="2600" dirty="0"/>
              <a:t> </a:t>
            </a:r>
            <a:r>
              <a:rPr lang="en-US" sz="2600" dirty="0" err="1"/>
              <a:t>đề</a:t>
            </a:r>
            <a:r>
              <a:rPr lang="en-US" sz="2600" dirty="0"/>
              <a:t> </a:t>
            </a:r>
            <a:r>
              <a:rPr lang="en-US" sz="2600" dirty="0" err="1"/>
              <a:t>nhất</a:t>
            </a:r>
            <a:r>
              <a:rPr lang="en-US" sz="2600" dirty="0"/>
              <a:t> </a:t>
            </a:r>
            <a:r>
              <a:rPr lang="en-US" sz="2600" dirty="0" err="1"/>
              <a:t>vào</a:t>
            </a:r>
            <a:r>
              <a:rPr lang="en-US" sz="2600" dirty="0"/>
              <a:t> </a:t>
            </a:r>
            <a:r>
              <a:rPr lang="en-US" sz="2600" dirty="0" err="1"/>
              <a:t>giai</a:t>
            </a:r>
            <a:r>
              <a:rPr lang="en-US" sz="2600" dirty="0"/>
              <a:t> </a:t>
            </a:r>
            <a:r>
              <a:rPr lang="en-US" sz="2600" dirty="0" err="1"/>
              <a:t>đoạn</a:t>
            </a:r>
            <a:r>
              <a:rPr lang="en-US" sz="2600" dirty="0"/>
              <a:t> </a:t>
            </a:r>
            <a:r>
              <a:rPr lang="en-US" sz="2600" dirty="0" err="1"/>
              <a:t>từ</a:t>
            </a:r>
            <a:r>
              <a:rPr lang="en-US" sz="2600" dirty="0"/>
              <a:t> </a:t>
            </a:r>
            <a:r>
              <a:rPr lang="en-US" sz="2600" dirty="0" err="1"/>
              <a:t>tháng</a:t>
            </a:r>
            <a:r>
              <a:rPr lang="en-US" sz="2600" dirty="0"/>
              <a:t> 9 -10), </a:t>
            </a:r>
            <a:r>
              <a:rPr lang="en-US" sz="2600" dirty="0" err="1"/>
              <a:t>ngoài</a:t>
            </a:r>
            <a:r>
              <a:rPr lang="en-US" sz="2600" dirty="0"/>
              <a:t> </a:t>
            </a:r>
            <a:r>
              <a:rPr lang="en-US" sz="2600" dirty="0" err="1"/>
              <a:t>ra</a:t>
            </a:r>
            <a:r>
              <a:rPr lang="en-US" sz="2600" dirty="0"/>
              <a:t> </a:t>
            </a:r>
            <a:r>
              <a:rPr lang="en-US" sz="2600" dirty="0" err="1"/>
              <a:t>còn</a:t>
            </a:r>
            <a:r>
              <a:rPr lang="en-US" sz="2600" dirty="0"/>
              <a:t> </a:t>
            </a:r>
            <a:r>
              <a:rPr lang="en-US" sz="2600" dirty="0" err="1"/>
              <a:t>nhiều</a:t>
            </a:r>
            <a:r>
              <a:rPr lang="en-US" sz="2600" dirty="0"/>
              <a:t> </a:t>
            </a:r>
            <a:r>
              <a:rPr lang="en-US" sz="2600" dirty="0" err="1"/>
              <a:t>vấn</a:t>
            </a:r>
            <a:r>
              <a:rPr lang="en-US" sz="2600" dirty="0"/>
              <a:t> </a:t>
            </a:r>
            <a:r>
              <a:rPr lang="en-US" sz="2600" dirty="0" err="1"/>
              <a:t>đề</a:t>
            </a:r>
            <a:r>
              <a:rPr lang="en-US" sz="2600" dirty="0"/>
              <a:t> </a:t>
            </a:r>
            <a:r>
              <a:rPr lang="en-US" sz="2600" dirty="0" err="1"/>
              <a:t>ngoại</a:t>
            </a:r>
            <a:r>
              <a:rPr lang="en-US" sz="2600" dirty="0"/>
              <a:t> </a:t>
            </a:r>
            <a:r>
              <a:rPr lang="en-US" sz="2600" dirty="0" err="1"/>
              <a:t>cảnh</a:t>
            </a:r>
            <a:r>
              <a:rPr lang="en-US" sz="2600" dirty="0"/>
              <a:t> </a:t>
            </a:r>
            <a:r>
              <a:rPr lang="en-US" sz="2600" dirty="0" err="1"/>
              <a:t>như</a:t>
            </a:r>
            <a:r>
              <a:rPr lang="en-US" sz="2600" dirty="0"/>
              <a:t> </a:t>
            </a:r>
            <a:r>
              <a:rPr lang="en-US" sz="2600" dirty="0" err="1"/>
              <a:t>bão</a:t>
            </a:r>
            <a:r>
              <a:rPr lang="en-US" sz="2600" dirty="0"/>
              <a:t> </a:t>
            </a:r>
            <a:r>
              <a:rPr lang="en-US" sz="2600" dirty="0" err="1"/>
              <a:t>lũ</a:t>
            </a:r>
            <a:r>
              <a:rPr lang="en-US" sz="2600" dirty="0"/>
              <a:t>,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lịch</a:t>
            </a:r>
            <a:r>
              <a:rPr lang="en-US" sz="2600" dirty="0"/>
              <a:t> </a:t>
            </a:r>
            <a:r>
              <a:rPr lang="en-US" sz="2600" dirty="0" err="1"/>
              <a:t>học</a:t>
            </a:r>
            <a:r>
              <a:rPr lang="en-US" sz="2600" dirty="0"/>
              <a:t> </a:t>
            </a:r>
            <a:r>
              <a:rPr lang="en-US" sz="2600" dirty="0" err="1"/>
              <a:t>bù</a:t>
            </a:r>
            <a:r>
              <a:rPr lang="en-US" sz="2600" dirty="0"/>
              <a:t> </a:t>
            </a:r>
            <a:r>
              <a:rPr lang="en-US" sz="2600" dirty="0" err="1"/>
              <a:t>không</a:t>
            </a:r>
            <a:r>
              <a:rPr lang="en-US" sz="2600" dirty="0"/>
              <a:t> </a:t>
            </a:r>
            <a:r>
              <a:rPr lang="en-US" sz="2600" dirty="0" err="1"/>
              <a:t>cố</a:t>
            </a:r>
            <a:r>
              <a:rPr lang="en-US" sz="2600" dirty="0"/>
              <a:t> </a:t>
            </a:r>
            <a:r>
              <a:rPr lang="en-US" sz="2600" dirty="0" err="1"/>
              <a:t>định</a:t>
            </a:r>
            <a:r>
              <a:rPr lang="en-US" sz="2600" dirty="0"/>
              <a:t> </a:t>
            </a:r>
            <a:r>
              <a:rPr lang="en-US" sz="2600" dirty="0" err="1"/>
              <a:t>trên</a:t>
            </a:r>
            <a:r>
              <a:rPr lang="en-US" sz="2600" dirty="0"/>
              <a:t> </a:t>
            </a:r>
            <a:r>
              <a:rPr lang="en-US" sz="2600" dirty="0" err="1"/>
              <a:t>trường</a:t>
            </a:r>
            <a:r>
              <a:rPr lang="en-US" sz="2600" dirty="0"/>
              <a:t>, </a:t>
            </a:r>
            <a:r>
              <a:rPr lang="en-US" sz="2600" dirty="0" err="1"/>
              <a:t>làm</a:t>
            </a:r>
            <a:r>
              <a:rPr lang="en-US" sz="2600" dirty="0"/>
              <a:t> </a:t>
            </a:r>
            <a:r>
              <a:rPr lang="en-US" sz="2600" dirty="0" err="1"/>
              <a:t>gián</a:t>
            </a:r>
            <a:r>
              <a:rPr lang="en-US" sz="2600" dirty="0"/>
              <a:t> </a:t>
            </a:r>
            <a:r>
              <a:rPr lang="en-US" sz="2600" dirty="0" err="1"/>
              <a:t>đoạn</a:t>
            </a:r>
            <a:r>
              <a:rPr lang="en-US" sz="2600" dirty="0"/>
              <a:t> </a:t>
            </a:r>
            <a:r>
              <a:rPr lang="en-US" sz="2600" dirty="0" err="1"/>
              <a:t>quá</a:t>
            </a:r>
            <a:r>
              <a:rPr lang="en-US" sz="2600" dirty="0"/>
              <a:t> </a:t>
            </a:r>
            <a:r>
              <a:rPr lang="en-US" sz="2600" dirty="0" err="1"/>
              <a:t>trình</a:t>
            </a:r>
            <a:r>
              <a:rPr lang="en-US" sz="2600" dirty="0"/>
              <a:t> </a:t>
            </a:r>
            <a:r>
              <a:rPr lang="en-US" sz="2600" dirty="0" err="1"/>
              <a:t>thực</a:t>
            </a:r>
            <a:r>
              <a:rPr lang="en-US" sz="2600" dirty="0"/>
              <a:t> </a:t>
            </a:r>
            <a:r>
              <a:rPr lang="en-US" sz="2600" dirty="0" err="1"/>
              <a:t>tập</a:t>
            </a:r>
            <a:r>
              <a:rPr lang="en-US" sz="2600" dirty="0"/>
              <a:t>.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600" dirty="0" err="1"/>
              <a:t>Đợt</a:t>
            </a:r>
            <a:r>
              <a:rPr lang="en-US" sz="2600" dirty="0"/>
              <a:t> </a:t>
            </a:r>
            <a:r>
              <a:rPr lang="en-US" sz="2600" dirty="0" err="1"/>
              <a:t>tới</a:t>
            </a:r>
            <a:r>
              <a:rPr lang="en-US" sz="2600" dirty="0"/>
              <a:t>, </a:t>
            </a:r>
            <a:r>
              <a:rPr lang="en-US" sz="2600" dirty="0" err="1"/>
              <a:t>sẽ</a:t>
            </a:r>
            <a:r>
              <a:rPr lang="en-US" sz="2600" dirty="0"/>
              <a:t> </a:t>
            </a:r>
            <a:r>
              <a:rPr lang="en-US" sz="2600" dirty="0" err="1"/>
              <a:t>cố</a:t>
            </a:r>
            <a:r>
              <a:rPr lang="en-US" sz="2600" dirty="0"/>
              <a:t> </a:t>
            </a:r>
            <a:r>
              <a:rPr lang="en-US" sz="2600" dirty="0" err="1"/>
              <a:t>gắng</a:t>
            </a:r>
            <a:r>
              <a:rPr lang="en-US" sz="2600" dirty="0"/>
              <a:t> </a:t>
            </a:r>
            <a:r>
              <a:rPr lang="en-US" sz="2600" dirty="0" err="1"/>
              <a:t>ổn</a:t>
            </a:r>
            <a:r>
              <a:rPr lang="en-US" sz="2600" dirty="0"/>
              <a:t> </a:t>
            </a:r>
            <a:r>
              <a:rPr lang="en-US" sz="2600" dirty="0" err="1"/>
              <a:t>định</a:t>
            </a:r>
            <a:r>
              <a:rPr lang="en-US" sz="2600" dirty="0"/>
              <a:t> </a:t>
            </a:r>
            <a:r>
              <a:rPr lang="en-US" sz="2600" dirty="0" err="1"/>
              <a:t>lại</a:t>
            </a:r>
            <a:r>
              <a:rPr lang="en-US" sz="2600" dirty="0"/>
              <a:t> </a:t>
            </a:r>
            <a:r>
              <a:rPr lang="en-US" sz="2600" dirty="0" err="1"/>
              <a:t>ngưỡng</a:t>
            </a:r>
            <a:r>
              <a:rPr lang="en-US" sz="2600" dirty="0"/>
              <a:t> </a:t>
            </a:r>
            <a:r>
              <a:rPr lang="en-US" sz="2600" dirty="0" err="1"/>
              <a:t>thời</a:t>
            </a:r>
            <a:r>
              <a:rPr lang="en-US" sz="2600" dirty="0"/>
              <a:t> </a:t>
            </a:r>
            <a:r>
              <a:rPr lang="en-US" sz="2600" dirty="0" err="1"/>
              <a:t>gian</a:t>
            </a:r>
            <a:r>
              <a:rPr lang="en-US" sz="2600" dirty="0"/>
              <a:t> </a:t>
            </a:r>
            <a:r>
              <a:rPr lang="en-US" sz="2600" dirty="0" err="1"/>
              <a:t>tham</a:t>
            </a:r>
            <a:r>
              <a:rPr lang="en-US" sz="2600" dirty="0"/>
              <a:t> </a:t>
            </a:r>
            <a:r>
              <a:rPr lang="en-US" sz="2600" dirty="0" err="1"/>
              <a:t>gia</a:t>
            </a:r>
            <a:r>
              <a:rPr lang="en-US" sz="2600" dirty="0"/>
              <a:t> </a:t>
            </a:r>
            <a:r>
              <a:rPr lang="en-US" sz="2600" dirty="0" err="1"/>
              <a:t>quá</a:t>
            </a:r>
            <a:r>
              <a:rPr lang="en-US" sz="2600" dirty="0"/>
              <a:t> </a:t>
            </a:r>
            <a:r>
              <a:rPr lang="en-US" sz="2600" dirty="0" err="1"/>
              <a:t>trình</a:t>
            </a:r>
            <a:r>
              <a:rPr lang="en-US" sz="2600" dirty="0"/>
              <a:t> </a:t>
            </a:r>
            <a:r>
              <a:rPr lang="en-US" sz="2600" dirty="0" err="1"/>
              <a:t>thực</a:t>
            </a:r>
            <a:r>
              <a:rPr lang="en-US" sz="2600" dirty="0"/>
              <a:t> </a:t>
            </a:r>
            <a:r>
              <a:rPr lang="en-US" sz="2600" dirty="0" err="1"/>
              <a:t>tập</a:t>
            </a:r>
            <a:r>
              <a:rPr lang="en-US" sz="2600" dirty="0"/>
              <a:t>.</a:t>
            </a:r>
          </a:p>
          <a:p>
            <a:r>
              <a:rPr lang="en-US" sz="2600" dirty="0" err="1"/>
              <a:t>Ngoài</a:t>
            </a:r>
            <a:r>
              <a:rPr lang="en-US" sz="2600" dirty="0"/>
              <a:t> </a:t>
            </a:r>
            <a:r>
              <a:rPr lang="en-US" sz="2600" dirty="0" err="1"/>
              <a:t>ra</a:t>
            </a:r>
            <a:r>
              <a:rPr lang="en-US" sz="2600" dirty="0"/>
              <a:t>, </a:t>
            </a:r>
            <a:r>
              <a:rPr lang="en-US" sz="2600" dirty="0" err="1"/>
              <a:t>sẽ</a:t>
            </a:r>
            <a:r>
              <a:rPr lang="en-US" sz="2600" dirty="0"/>
              <a:t> </a:t>
            </a:r>
            <a:r>
              <a:rPr lang="en-US" sz="2600" dirty="0" err="1"/>
              <a:t>cố</a:t>
            </a:r>
            <a:r>
              <a:rPr lang="en-US" sz="2600" dirty="0"/>
              <a:t> </a:t>
            </a:r>
            <a:r>
              <a:rPr lang="en-US" sz="2600" dirty="0" err="1"/>
              <a:t>gắng</a:t>
            </a:r>
            <a:r>
              <a:rPr lang="en-US" sz="2600" dirty="0"/>
              <a:t> </a:t>
            </a:r>
            <a:r>
              <a:rPr lang="en-US" sz="2600" dirty="0" err="1"/>
              <a:t>cải</a:t>
            </a:r>
            <a:r>
              <a:rPr lang="en-US" sz="2600" dirty="0"/>
              <a:t> </a:t>
            </a:r>
            <a:r>
              <a:rPr lang="en-US" sz="2600" dirty="0" err="1"/>
              <a:t>thiện</a:t>
            </a:r>
            <a:r>
              <a:rPr lang="en-US" sz="2600" dirty="0"/>
              <a:t> </a:t>
            </a:r>
            <a:r>
              <a:rPr lang="en-US" sz="2600" dirty="0" err="1"/>
              <a:t>thêm</a:t>
            </a:r>
            <a:r>
              <a:rPr lang="en-US" sz="2600" dirty="0"/>
              <a:t> </a:t>
            </a:r>
            <a:r>
              <a:rPr lang="en-US" sz="2600" dirty="0" err="1"/>
              <a:t>về</a:t>
            </a:r>
            <a:r>
              <a:rPr lang="en-US" sz="2600" dirty="0"/>
              <a:t> </a:t>
            </a:r>
            <a:r>
              <a:rPr lang="en-US" sz="2600" dirty="0" err="1"/>
              <a:t>mặt</a:t>
            </a:r>
            <a:r>
              <a:rPr lang="en-US" sz="2600" dirty="0"/>
              <a:t> </a:t>
            </a:r>
            <a:r>
              <a:rPr lang="en-US" sz="2600" dirty="0" err="1"/>
              <a:t>hiệu</a:t>
            </a:r>
            <a:r>
              <a:rPr lang="en-US" sz="2600" dirty="0"/>
              <a:t> </a:t>
            </a:r>
            <a:r>
              <a:rPr lang="en-US" sz="2600" dirty="0" err="1"/>
              <a:t>suất</a:t>
            </a:r>
            <a:r>
              <a:rPr lang="en-US" sz="2600" dirty="0"/>
              <a:t> </a:t>
            </a:r>
            <a:r>
              <a:rPr lang="en-US" sz="2600" dirty="0" err="1"/>
              <a:t>làm</a:t>
            </a:r>
            <a:r>
              <a:rPr lang="en-US" sz="2600" dirty="0"/>
              <a:t> </a:t>
            </a:r>
            <a:r>
              <a:rPr lang="en-US" sz="2600" dirty="0" err="1"/>
              <a:t>việc</a:t>
            </a:r>
            <a:r>
              <a:rPr lang="en-US" sz="2600" dirty="0"/>
              <a:t>, ….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40A0CB2-4CC6-28BC-CD22-4B75605FF731}"/>
              </a:ext>
            </a:extLst>
          </p:cNvPr>
          <p:cNvSpPr/>
          <p:nvPr/>
        </p:nvSpPr>
        <p:spPr>
          <a:xfrm>
            <a:off x="2958750" y="4584834"/>
            <a:ext cx="4035552" cy="1724953"/>
          </a:xfrm>
          <a:prstGeom prst="wedgeRectCallout">
            <a:avLst>
              <a:gd name="adj1" fmla="val -31716"/>
              <a:gd name="adj2" fmla="val -939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/>
              <a:t>Có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khó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khăn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gì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vấn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đề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nào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gặp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trong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giai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đoạn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này</a:t>
            </a:r>
            <a:r>
              <a:rPr kumimoji="1" lang="en-US" altLang="ja-JP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/>
              <a:t>Đã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rút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ra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được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kinh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nghiệm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gì</a:t>
            </a:r>
            <a:r>
              <a:rPr kumimoji="1" lang="en-US" altLang="ja-JP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/>
              <a:t>Nếu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gặp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lần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sau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thì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phương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án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giải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quyết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gì</a:t>
            </a:r>
            <a:r>
              <a:rPr kumimoji="1" lang="en-US" altLang="ja-JP" dirty="0"/>
              <a:t>? </a:t>
            </a:r>
            <a:r>
              <a:rPr kumimoji="1" lang="en-US" altLang="ja-JP" dirty="0" err="1"/>
              <a:t>Hoặc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làm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ntn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để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không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gặp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lại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vấn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đề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trên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C86CE43-CACC-9229-80A8-60B06EB8F0F7}"/>
              </a:ext>
            </a:extLst>
          </p:cNvPr>
          <p:cNvSpPr/>
          <p:nvPr/>
        </p:nvSpPr>
        <p:spPr>
          <a:xfrm>
            <a:off x="7871158" y="3807167"/>
            <a:ext cx="4035552" cy="1724953"/>
          </a:xfrm>
          <a:prstGeom prst="wedgeRectCallout">
            <a:avLst>
              <a:gd name="adj1" fmla="val -40187"/>
              <a:gd name="adj2" fmla="val -1003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/>
              <a:t>Có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khó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khăn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gì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vấn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đề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nào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gặp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trong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giai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đoạn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này</a:t>
            </a:r>
            <a:r>
              <a:rPr kumimoji="1" lang="en-US" altLang="ja-JP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/>
              <a:t>Đã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rút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ra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được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kinh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nghiệm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gì</a:t>
            </a:r>
            <a:r>
              <a:rPr kumimoji="1" lang="en-US" altLang="ja-JP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/>
              <a:t>Nếu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gặp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lần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sau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thì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phương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án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giải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quyết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gì</a:t>
            </a:r>
            <a:r>
              <a:rPr kumimoji="1" lang="en-US" altLang="ja-JP" dirty="0"/>
              <a:t>? </a:t>
            </a:r>
            <a:r>
              <a:rPr kumimoji="1" lang="en-US" altLang="ja-JP" dirty="0" err="1"/>
              <a:t>Hoặc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làm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ntn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để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không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gặp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lại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vấn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đề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trên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A475C9-E468-4577-B326-ADB9B1C341E3}"/>
              </a:ext>
            </a:extLst>
          </p:cNvPr>
          <p:cNvSpPr/>
          <p:nvPr/>
        </p:nvSpPr>
        <p:spPr>
          <a:xfrm>
            <a:off x="1862983" y="3358497"/>
            <a:ext cx="3580688" cy="48711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3A2972-4D48-9392-F4F5-465254373B38}"/>
              </a:ext>
            </a:extLst>
          </p:cNvPr>
          <p:cNvSpPr/>
          <p:nvPr/>
        </p:nvSpPr>
        <p:spPr>
          <a:xfrm>
            <a:off x="669378" y="2534413"/>
            <a:ext cx="10307652" cy="48711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844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B24B3-CE07-DFC7-9D27-38B0DFAB6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2D121-7252-6DA2-435A-C0844F1DA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2. Công </a:t>
            </a:r>
            <a:r>
              <a:rPr lang="en-US" sz="4000" b="1" dirty="0" err="1"/>
              <a:t>việc</a:t>
            </a:r>
            <a:r>
              <a:rPr lang="en-US" sz="4000" b="1" dirty="0"/>
              <a:t> </a:t>
            </a:r>
            <a:r>
              <a:rPr lang="en-US" sz="4000" b="1" dirty="0" err="1"/>
              <a:t>đã</a:t>
            </a:r>
            <a:r>
              <a:rPr lang="en-US" sz="4000" b="1" dirty="0"/>
              <a:t> </a:t>
            </a:r>
            <a:r>
              <a:rPr lang="en-US" sz="4000" b="1" dirty="0" err="1"/>
              <a:t>thực</a:t>
            </a:r>
            <a:r>
              <a:rPr lang="en-US" sz="4000" b="1" dirty="0"/>
              <a:t> </a:t>
            </a:r>
            <a:r>
              <a:rPr lang="en-US" sz="4000" b="1" dirty="0" err="1"/>
              <a:t>hiện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39531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CA06-81F8-14C1-B95E-04D25405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25" y="578640"/>
            <a:ext cx="6628918" cy="971027"/>
          </a:xfrm>
        </p:spPr>
        <p:txBody>
          <a:bodyPr>
            <a:normAutofit/>
          </a:bodyPr>
          <a:lstStyle/>
          <a:p>
            <a:r>
              <a:rPr lang="en-US" b="1" dirty="0"/>
              <a:t>2. Công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đã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D491C-30ED-9164-9CF2-70C08B410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109" y="1881348"/>
            <a:ext cx="10396889" cy="2084261"/>
          </a:xfrm>
        </p:spPr>
        <p:txBody>
          <a:bodyPr>
            <a:normAutofit/>
          </a:bodyPr>
          <a:lstStyle/>
          <a:p>
            <a:r>
              <a:rPr lang="en-US" sz="3200" dirty="0"/>
              <a:t>2.1 Hiển </a:t>
            </a:r>
            <a:r>
              <a:rPr lang="en-US" sz="3200" dirty="0" err="1"/>
              <a:t>thị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chữ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</a:t>
            </a:r>
            <a:r>
              <a:rPr lang="en-US" sz="3200" dirty="0" err="1"/>
              <a:t>lên</a:t>
            </a:r>
            <a:r>
              <a:rPr lang="en-US" sz="3200" dirty="0"/>
              <a:t> LED 7 </a:t>
            </a:r>
            <a:r>
              <a:rPr lang="en-US" sz="3200" dirty="0" err="1"/>
              <a:t>thanh</a:t>
            </a:r>
            <a:endParaRPr lang="en-US" sz="3200" dirty="0"/>
          </a:p>
          <a:p>
            <a:r>
              <a:rPr lang="en-US" sz="3200" dirty="0"/>
              <a:t>2.2 Hiển </a:t>
            </a:r>
            <a:r>
              <a:rPr lang="en-US" sz="3200" dirty="0" err="1"/>
              <a:t>thị</a:t>
            </a:r>
            <a:r>
              <a:rPr lang="en-US" sz="3200" dirty="0"/>
              <a:t> </a:t>
            </a:r>
            <a:r>
              <a:rPr lang="en-US" sz="3200" dirty="0" err="1"/>
              <a:t>nhiệt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cảm</a:t>
            </a:r>
            <a:r>
              <a:rPr lang="en-US" sz="3200" dirty="0"/>
              <a:t> </a:t>
            </a:r>
            <a:r>
              <a:rPr lang="en-US" sz="3200" dirty="0" err="1"/>
              <a:t>biến</a:t>
            </a:r>
            <a:r>
              <a:rPr lang="en-US" sz="3200" dirty="0"/>
              <a:t> ADT7420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giao</a:t>
            </a:r>
            <a:r>
              <a:rPr lang="en-US" sz="3200" dirty="0"/>
              <a:t> </a:t>
            </a:r>
            <a:r>
              <a:rPr lang="en-US" sz="3200" dirty="0" err="1"/>
              <a:t>thức</a:t>
            </a:r>
            <a:r>
              <a:rPr lang="en-US" sz="3200" dirty="0"/>
              <a:t> I2C</a:t>
            </a:r>
          </a:p>
          <a:p>
            <a:r>
              <a:rPr lang="en-US" sz="3200" dirty="0"/>
              <a:t>2.3 Hiển </a:t>
            </a:r>
            <a:r>
              <a:rPr lang="en-US" sz="3200" dirty="0" err="1"/>
              <a:t>thị</a:t>
            </a:r>
            <a:r>
              <a:rPr lang="en-US" sz="3200" dirty="0"/>
              <a:t> </a:t>
            </a:r>
            <a:r>
              <a:rPr lang="en-US" sz="3200" dirty="0" err="1"/>
              <a:t>góc</a:t>
            </a:r>
            <a:r>
              <a:rPr lang="en-US" sz="3200" dirty="0"/>
              <a:t> </a:t>
            </a:r>
            <a:r>
              <a:rPr lang="en-US" sz="3200" dirty="0" err="1"/>
              <a:t>xoay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cảm</a:t>
            </a:r>
            <a:r>
              <a:rPr lang="en-US" sz="3200" dirty="0"/>
              <a:t> </a:t>
            </a:r>
            <a:r>
              <a:rPr lang="en-US" sz="3200" dirty="0" err="1"/>
              <a:t>biến</a:t>
            </a:r>
            <a:r>
              <a:rPr lang="en-US" sz="3200" dirty="0"/>
              <a:t> ADXL362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giao</a:t>
            </a:r>
            <a:r>
              <a:rPr lang="en-US" sz="3200" dirty="0"/>
              <a:t> </a:t>
            </a:r>
            <a:r>
              <a:rPr lang="en-US" sz="3200" dirty="0" err="1"/>
              <a:t>thức</a:t>
            </a:r>
            <a:r>
              <a:rPr lang="en-US" sz="3200" dirty="0"/>
              <a:t> SPI</a:t>
            </a:r>
          </a:p>
        </p:txBody>
      </p:sp>
    </p:spTree>
    <p:extLst>
      <p:ext uri="{BB962C8B-B14F-4D97-AF65-F5344CB8AC3E}">
        <p14:creationId xmlns:p14="http://schemas.microsoft.com/office/powerpoint/2010/main" val="4290733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5F8AE-6115-9B9A-CC78-BFA9B09B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0DE4E-89EA-2DFF-8868-573866D84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286603"/>
            <a:ext cx="6236208" cy="582077"/>
          </a:xfrm>
        </p:spPr>
        <p:txBody>
          <a:bodyPr>
            <a:normAutofit/>
          </a:bodyPr>
          <a:lstStyle/>
          <a:p>
            <a:r>
              <a:rPr lang="en-US" sz="3200" b="1" dirty="0"/>
              <a:t>2.1 Hiển </a:t>
            </a:r>
            <a:r>
              <a:rPr lang="en-US" sz="3200" b="1" dirty="0" err="1"/>
              <a:t>thị</a:t>
            </a:r>
            <a:r>
              <a:rPr lang="en-US" sz="3200" b="1" dirty="0"/>
              <a:t> </a:t>
            </a:r>
            <a:r>
              <a:rPr lang="en-US" sz="3200" b="1" dirty="0" err="1"/>
              <a:t>các</a:t>
            </a:r>
            <a:r>
              <a:rPr lang="en-US" sz="3200" b="1" dirty="0"/>
              <a:t> </a:t>
            </a:r>
            <a:r>
              <a:rPr lang="en-US" sz="3200" b="1" dirty="0" err="1"/>
              <a:t>chữ</a:t>
            </a:r>
            <a:r>
              <a:rPr lang="en-US" sz="3200" b="1" dirty="0"/>
              <a:t> </a:t>
            </a:r>
            <a:r>
              <a:rPr lang="en-US" sz="3200" b="1" dirty="0" err="1"/>
              <a:t>số</a:t>
            </a:r>
            <a:r>
              <a:rPr lang="en-US" sz="3200" b="1" dirty="0"/>
              <a:t> </a:t>
            </a:r>
            <a:r>
              <a:rPr lang="en-US" sz="3200" b="1" dirty="0" err="1"/>
              <a:t>lên</a:t>
            </a:r>
            <a:r>
              <a:rPr lang="en-US" sz="3200" b="1" dirty="0"/>
              <a:t> LED 7 </a:t>
            </a:r>
            <a:r>
              <a:rPr lang="en-US" sz="3200" b="1" dirty="0" err="1"/>
              <a:t>thanh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FD297-A8BA-67EF-30D1-8D73B0002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390" y="1173238"/>
            <a:ext cx="4998720" cy="4877266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switchs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5 LED 7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32767,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PWM,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quét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mốc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(&gt;24hz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2hz)</a:t>
            </a: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Project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nhằm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code FPGA,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cổng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project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Qua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bổ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chỉn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chu,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  <a:p>
            <a:r>
              <a:rPr lang="en-US" dirty="0"/>
              <a:t>=&gt;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: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ra.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E77741-3518-46B1-7DC1-188F9D72F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653" y="983148"/>
            <a:ext cx="3186123" cy="25342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75DFA9-3F25-1641-9775-B3E50D6E1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101" y="983148"/>
            <a:ext cx="3053291" cy="2531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D4FA40-49CE-4982-175E-0EE53369E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348" y="3611871"/>
            <a:ext cx="3194515" cy="2279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0ED813-EBA6-3590-A758-083242CAA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101" y="3611871"/>
            <a:ext cx="2973723" cy="224614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C18BB96-297F-83EE-BCBD-85326C3DB878}"/>
              </a:ext>
            </a:extLst>
          </p:cNvPr>
          <p:cNvSpPr/>
          <p:nvPr/>
        </p:nvSpPr>
        <p:spPr>
          <a:xfrm>
            <a:off x="5621889" y="4995539"/>
            <a:ext cx="4035552" cy="1724953"/>
          </a:xfrm>
          <a:prstGeom prst="wedgeRectCallout">
            <a:avLst>
              <a:gd name="adj1" fmla="val -56280"/>
              <a:gd name="adj2" fmla="val -983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/>
              <a:t>Có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khó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khăn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gì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vấn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đề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nào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gặp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trong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giai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đoạn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này</a:t>
            </a:r>
            <a:r>
              <a:rPr kumimoji="1" lang="en-US" altLang="ja-JP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/>
              <a:t>Đã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rút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ra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được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kinh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nghiệm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gì</a:t>
            </a:r>
            <a:r>
              <a:rPr kumimoji="1" lang="en-US" altLang="ja-JP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/>
              <a:t>Nếu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gặp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lần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sau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thì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phương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án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giải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quyết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gì</a:t>
            </a:r>
            <a:r>
              <a:rPr kumimoji="1" lang="en-US" altLang="ja-JP" dirty="0"/>
              <a:t>? </a:t>
            </a:r>
            <a:r>
              <a:rPr kumimoji="1" lang="en-US" altLang="ja-JP" dirty="0" err="1"/>
              <a:t>Hoặc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làm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ntn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để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không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gặp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lại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vấn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đề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trên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793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CE8E8-1D3E-6A73-3A65-07C8FFB1A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403B-43E4-D406-B3B4-CF852E325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286603"/>
            <a:ext cx="8924544" cy="58207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2.2 Hiển </a:t>
            </a:r>
            <a:r>
              <a:rPr lang="en-US" sz="3200" b="1" dirty="0" err="1"/>
              <a:t>thị</a:t>
            </a:r>
            <a:r>
              <a:rPr lang="en-US" sz="3200" b="1" dirty="0"/>
              <a:t> </a:t>
            </a:r>
            <a:r>
              <a:rPr lang="en-US" sz="3200" b="1" dirty="0" err="1"/>
              <a:t>nhiệt</a:t>
            </a:r>
            <a:r>
              <a:rPr lang="en-US" sz="3200" b="1" dirty="0"/>
              <a:t> </a:t>
            </a:r>
            <a:r>
              <a:rPr lang="en-US" sz="3200" b="1" dirty="0" err="1"/>
              <a:t>độ</a:t>
            </a:r>
            <a:r>
              <a:rPr lang="en-US" sz="3200" b="1" dirty="0"/>
              <a:t> </a:t>
            </a:r>
            <a:r>
              <a:rPr lang="en-US" sz="3200" b="1" dirty="0" err="1"/>
              <a:t>với</a:t>
            </a:r>
            <a:r>
              <a:rPr lang="en-US" sz="3200" b="1" dirty="0"/>
              <a:t> </a:t>
            </a:r>
            <a:r>
              <a:rPr lang="en-US" sz="3200" b="1" dirty="0" err="1"/>
              <a:t>cảm</a:t>
            </a:r>
            <a:r>
              <a:rPr lang="en-US" sz="3200" b="1" dirty="0"/>
              <a:t> </a:t>
            </a:r>
            <a:r>
              <a:rPr lang="en-US" sz="3200" b="1" dirty="0" err="1"/>
              <a:t>biến</a:t>
            </a:r>
            <a:r>
              <a:rPr lang="en-US" sz="3200" b="1" dirty="0"/>
              <a:t> ADT7420 </a:t>
            </a:r>
            <a:r>
              <a:rPr lang="en-US" sz="3200" b="1" dirty="0" err="1"/>
              <a:t>với</a:t>
            </a:r>
            <a:r>
              <a:rPr lang="en-US" sz="3200" b="1" dirty="0"/>
              <a:t> </a:t>
            </a:r>
            <a:r>
              <a:rPr lang="en-US" sz="3200" b="1" dirty="0" err="1"/>
              <a:t>giao</a:t>
            </a:r>
            <a:r>
              <a:rPr lang="en-US" sz="3200" b="1" dirty="0"/>
              <a:t> </a:t>
            </a:r>
            <a:r>
              <a:rPr lang="en-US" sz="3200" b="1" dirty="0" err="1"/>
              <a:t>thức</a:t>
            </a:r>
            <a:r>
              <a:rPr lang="en-US" sz="3200" b="1" dirty="0"/>
              <a:t> I2C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BD221-FB2B-7C56-6D28-9ECFBF157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" y="1103971"/>
            <a:ext cx="4998720" cy="4877266"/>
          </a:xfrm>
        </p:spPr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: Giao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ADT7420,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qua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I2C,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LED 7 </a:t>
            </a:r>
            <a:r>
              <a:rPr lang="en-US" dirty="0" err="1"/>
              <a:t>thanh</a:t>
            </a:r>
            <a:r>
              <a:rPr lang="en-US" dirty="0"/>
              <a:t>,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2 bit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phẩy</a:t>
            </a:r>
            <a:endParaRPr lang="en-US" dirty="0"/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Project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nhằm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I2C,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debug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LED 7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FPGA, …</a:t>
            </a: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cường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debug,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debug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board FGPA,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nhiệt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nhiệt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LED 7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phía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96737-B67C-62F6-CE3F-D97F6C49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816" y="868680"/>
            <a:ext cx="4998720" cy="24467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83BDA7-DED1-D1A8-288D-7F6B304D0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816" y="3542604"/>
            <a:ext cx="4998720" cy="2281913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C18BB96-297F-83EE-BCBD-85326C3DB878}"/>
              </a:ext>
            </a:extLst>
          </p:cNvPr>
          <p:cNvSpPr/>
          <p:nvPr/>
        </p:nvSpPr>
        <p:spPr>
          <a:xfrm>
            <a:off x="5663185" y="4683560"/>
            <a:ext cx="4035552" cy="1724953"/>
          </a:xfrm>
          <a:prstGeom prst="wedgeRectCallout">
            <a:avLst>
              <a:gd name="adj1" fmla="val -56280"/>
              <a:gd name="adj2" fmla="val -983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/>
              <a:t>Có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khó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khăn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gì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vấn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đề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nào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gặp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trong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giai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đoạn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này</a:t>
            </a:r>
            <a:r>
              <a:rPr kumimoji="1" lang="en-US" altLang="ja-JP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/>
              <a:t>Đã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rút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ra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được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kinh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nghiệm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gì</a:t>
            </a:r>
            <a:r>
              <a:rPr kumimoji="1" lang="en-US" altLang="ja-JP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/>
              <a:t>Nếu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gặp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lần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sau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thì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phương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án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giải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quyết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gì</a:t>
            </a:r>
            <a:r>
              <a:rPr kumimoji="1" lang="en-US" altLang="ja-JP" dirty="0"/>
              <a:t>? </a:t>
            </a:r>
            <a:r>
              <a:rPr kumimoji="1" lang="en-US" altLang="ja-JP" dirty="0" err="1"/>
              <a:t>Hoặc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là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làm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ntn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để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không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gặp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lại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vấn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đề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trên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30800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462</TotalTime>
  <Words>1952</Words>
  <Application>Microsoft Office PowerPoint</Application>
  <PresentationFormat>Widescreen</PresentationFormat>
  <Paragraphs>195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Times New Roman (Headings)</vt:lpstr>
      <vt:lpstr>Arial</vt:lpstr>
      <vt:lpstr>Calibri</vt:lpstr>
      <vt:lpstr>Calibri Light</vt:lpstr>
      <vt:lpstr>Symbol</vt:lpstr>
      <vt:lpstr>Times New Roman</vt:lpstr>
      <vt:lpstr>Retrospect</vt:lpstr>
      <vt:lpstr>Báo cáo tổng kết thực tập đợt 1  (8/2025-11/2025)</vt:lpstr>
      <vt:lpstr>Nội dung báo cáo</vt:lpstr>
      <vt:lpstr>PowerPoint Presentation</vt:lpstr>
      <vt:lpstr>1. Tiến độ công việc</vt:lpstr>
      <vt:lpstr>1. Tiến độ công việc</vt:lpstr>
      <vt:lpstr>PowerPoint Presentation</vt:lpstr>
      <vt:lpstr>2. Công việc đã thực hiện</vt:lpstr>
      <vt:lpstr>2.1 Hiển thị các chữ số lên LED 7 thanh</vt:lpstr>
      <vt:lpstr>2.2 Hiển thị nhiệt độ với cảm biến ADT7420 với giao thức I2C</vt:lpstr>
      <vt:lpstr>2.3 Hiển thị góc xoay với cảm biến ADXL362 với giao thức SPI</vt:lpstr>
      <vt:lpstr>PowerPoint Presentation</vt:lpstr>
      <vt:lpstr>3. Vấn đề gặp phải và cách khắc phục</vt:lpstr>
      <vt:lpstr>3. Vấn đề gặp phải và cách khắc phục</vt:lpstr>
      <vt:lpstr>PowerPoint Presentation</vt:lpstr>
      <vt:lpstr>4. Triển khai công việc của đợt tiếp theo</vt:lpstr>
      <vt:lpstr>4. Triển khai công việc của đợt tiếp theo</vt:lpstr>
      <vt:lpstr>4. Triển khai công việc của đợt tiếp theo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 Nguyen</dc:creator>
  <cp:lastModifiedBy>グェン　ゴック　トゥアン</cp:lastModifiedBy>
  <cp:revision>19</cp:revision>
  <dcterms:created xsi:type="dcterms:W3CDTF">2026-01-07T02:47:33Z</dcterms:created>
  <dcterms:modified xsi:type="dcterms:W3CDTF">2026-01-08T04:43:08Z</dcterms:modified>
</cp:coreProperties>
</file>